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9">
  <p:sldMasterIdLst>
    <p:sldMasterId id="2147483648" r:id="rId1"/>
  </p:sldMasterIdLst>
  <p:notesMasterIdLst>
    <p:notesMasterId r:id="rId128"/>
  </p:notesMasterIdLst>
  <p:handoutMasterIdLst>
    <p:handoutMasterId r:id="rId129"/>
  </p:handoutMasterIdLst>
  <p:sldIdLst>
    <p:sldId id="256" r:id="rId2"/>
    <p:sldId id="545" r:id="rId3"/>
    <p:sldId id="547" r:id="rId4"/>
    <p:sldId id="546" r:id="rId5"/>
    <p:sldId id="448" r:id="rId6"/>
    <p:sldId id="449" r:id="rId7"/>
    <p:sldId id="450" r:id="rId8"/>
    <p:sldId id="451" r:id="rId9"/>
    <p:sldId id="263" r:id="rId10"/>
    <p:sldId id="420" r:id="rId11"/>
    <p:sldId id="421" r:id="rId12"/>
    <p:sldId id="422" r:id="rId13"/>
    <p:sldId id="423" r:id="rId14"/>
    <p:sldId id="424" r:id="rId15"/>
    <p:sldId id="425" r:id="rId16"/>
    <p:sldId id="426" r:id="rId17"/>
    <p:sldId id="452" r:id="rId18"/>
    <p:sldId id="453" r:id="rId19"/>
    <p:sldId id="427" r:id="rId20"/>
    <p:sldId id="428" r:id="rId21"/>
    <p:sldId id="429" r:id="rId22"/>
    <p:sldId id="430" r:id="rId23"/>
    <p:sldId id="431" r:id="rId24"/>
    <p:sldId id="454" r:id="rId25"/>
    <p:sldId id="455" r:id="rId26"/>
    <p:sldId id="456" r:id="rId27"/>
    <p:sldId id="457" r:id="rId28"/>
    <p:sldId id="458" r:id="rId29"/>
    <p:sldId id="459" r:id="rId30"/>
    <p:sldId id="460" r:id="rId31"/>
    <p:sldId id="461" r:id="rId32"/>
    <p:sldId id="462" r:id="rId33"/>
    <p:sldId id="465" r:id="rId34"/>
    <p:sldId id="466" r:id="rId35"/>
    <p:sldId id="467" r:id="rId36"/>
    <p:sldId id="434" r:id="rId37"/>
    <p:sldId id="435" r:id="rId38"/>
    <p:sldId id="436" r:id="rId39"/>
    <p:sldId id="437" r:id="rId40"/>
    <p:sldId id="438" r:id="rId41"/>
    <p:sldId id="439" r:id="rId42"/>
    <p:sldId id="440" r:id="rId43"/>
    <p:sldId id="441" r:id="rId44"/>
    <p:sldId id="442" r:id="rId45"/>
    <p:sldId id="443" r:id="rId46"/>
    <p:sldId id="444" r:id="rId47"/>
    <p:sldId id="445" r:id="rId48"/>
    <p:sldId id="446" r:id="rId49"/>
    <p:sldId id="447" r:id="rId50"/>
    <p:sldId id="418" r:id="rId51"/>
    <p:sldId id="469" r:id="rId52"/>
    <p:sldId id="470" r:id="rId53"/>
    <p:sldId id="471" r:id="rId54"/>
    <p:sldId id="472" r:id="rId55"/>
    <p:sldId id="473" r:id="rId56"/>
    <p:sldId id="474" r:id="rId57"/>
    <p:sldId id="475" r:id="rId58"/>
    <p:sldId id="476"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 id="492" r:id="rId74"/>
    <p:sldId id="493" r:id="rId75"/>
    <p:sldId id="494" r:id="rId76"/>
    <p:sldId id="495" r:id="rId77"/>
    <p:sldId id="496" r:id="rId78"/>
    <p:sldId id="497" r:id="rId79"/>
    <p:sldId id="498" r:id="rId80"/>
    <p:sldId id="499" r:id="rId81"/>
    <p:sldId id="500" r:id="rId82"/>
    <p:sldId id="501" r:id="rId83"/>
    <p:sldId id="502" r:id="rId84"/>
    <p:sldId id="503" r:id="rId85"/>
    <p:sldId id="504" r:id="rId86"/>
    <p:sldId id="505" r:id="rId87"/>
    <p:sldId id="506" r:id="rId88"/>
    <p:sldId id="507" r:id="rId89"/>
    <p:sldId id="508" r:id="rId90"/>
    <p:sldId id="509" r:id="rId91"/>
    <p:sldId id="510" r:id="rId92"/>
    <p:sldId id="511" r:id="rId93"/>
    <p:sldId id="512" r:id="rId94"/>
    <p:sldId id="513" r:id="rId95"/>
    <p:sldId id="514" r:id="rId96"/>
    <p:sldId id="515" r:id="rId97"/>
    <p:sldId id="516" r:id="rId98"/>
    <p:sldId id="517" r:id="rId99"/>
    <p:sldId id="518" r:id="rId100"/>
    <p:sldId id="519" r:id="rId101"/>
    <p:sldId id="520" r:id="rId102"/>
    <p:sldId id="521" r:id="rId103"/>
    <p:sldId id="522" r:id="rId104"/>
    <p:sldId id="523" r:id="rId105"/>
    <p:sldId id="524" r:id="rId106"/>
    <p:sldId id="525" r:id="rId107"/>
    <p:sldId id="526" r:id="rId108"/>
    <p:sldId id="527" r:id="rId109"/>
    <p:sldId id="528" r:id="rId110"/>
    <p:sldId id="529" r:id="rId111"/>
    <p:sldId id="530" r:id="rId112"/>
    <p:sldId id="531" r:id="rId113"/>
    <p:sldId id="532" r:id="rId114"/>
    <p:sldId id="533" r:id="rId115"/>
    <p:sldId id="534" r:id="rId116"/>
    <p:sldId id="535" r:id="rId117"/>
    <p:sldId id="536" r:id="rId118"/>
    <p:sldId id="537" r:id="rId119"/>
    <p:sldId id="538" r:id="rId120"/>
    <p:sldId id="539" r:id="rId121"/>
    <p:sldId id="540" r:id="rId122"/>
    <p:sldId id="541" r:id="rId123"/>
    <p:sldId id="542" r:id="rId124"/>
    <p:sldId id="464" r:id="rId125"/>
    <p:sldId id="543" r:id="rId126"/>
    <p:sldId id="290" r:id="rId127"/>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87629" autoAdjust="0"/>
  </p:normalViewPr>
  <p:slideViewPr>
    <p:cSldViewPr>
      <p:cViewPr varScale="1">
        <p:scale>
          <a:sx n="98" d="100"/>
          <a:sy n="98" d="100"/>
        </p:scale>
        <p:origin x="139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0680"/>
    </p:cViewPr>
  </p:sorterViewPr>
  <p:notesViewPr>
    <p:cSldViewPr>
      <p:cViewPr varScale="1">
        <p:scale>
          <a:sx n="54" d="100"/>
          <a:sy n="54" d="100"/>
        </p:scale>
        <p:origin x="-2820"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A4B4E-5D28-4EFC-A203-5E337C4F258D}"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zh-CN" altLang="en-US"/>
        </a:p>
      </dgm:t>
    </dgm:pt>
    <dgm:pt modelId="{C3EAB613-7B1C-429F-B23F-F3C51793AD1C}">
      <dgm:prSet custT="1"/>
      <dgm:spPr>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dgm:spPr>
      <dgm:t>
        <a:bodyPr/>
        <a:lstStyle/>
        <a:p>
          <a:pPr rtl="0"/>
          <a:r>
            <a:rPr lang="zh-CN" altLang="en-US" sz="3400" dirty="0" smtClean="0">
              <a:solidFill>
                <a:schemeClr val="accent2">
                  <a:lumMod val="50000"/>
                </a:schemeClr>
              </a:solidFill>
              <a:latin typeface="黑体" pitchFamily="49" charset="-122"/>
              <a:ea typeface="黑体" pitchFamily="49" charset="-122"/>
            </a:rPr>
            <a:t>多信息源的本地学习与模型融合</a:t>
          </a:r>
          <a:endParaRPr lang="zh-CN" altLang="en-US" sz="3400" dirty="0">
            <a:solidFill>
              <a:schemeClr val="accent2">
                <a:lumMod val="50000"/>
              </a:schemeClr>
            </a:solidFill>
            <a:latin typeface="黑体" pitchFamily="49" charset="-122"/>
            <a:ea typeface="黑体" pitchFamily="49" charset="-122"/>
          </a:endParaRPr>
        </a:p>
      </dgm:t>
    </dgm:pt>
    <dgm:pt modelId="{28A43CB8-4628-4128-8733-768D6697D88C}" type="parTrans" cxnId="{791E8E2D-9CA3-4DBF-81D0-FF097C1B3C82}">
      <dgm:prSet/>
      <dgm:spPr/>
      <dgm:t>
        <a:bodyPr/>
        <a:lstStyle/>
        <a:p>
          <a:endParaRPr lang="zh-CN" altLang="en-US"/>
        </a:p>
      </dgm:t>
    </dgm:pt>
    <dgm:pt modelId="{DDEE4063-A16C-4CBF-8CBE-30AEC94C551D}" type="sibTrans" cxnId="{791E8E2D-9CA3-4DBF-81D0-FF097C1B3C82}">
      <dgm:prSet/>
      <dgm:spPr/>
      <dgm:t>
        <a:bodyPr/>
        <a:lstStyle/>
        <a:p>
          <a:endParaRPr lang="zh-CN" altLang="en-US"/>
        </a:p>
      </dgm:t>
    </dgm:pt>
    <dgm:pt modelId="{EFB04C1D-DD23-42D8-813A-9C2C071A33AF}">
      <dgm:prSet/>
      <dgm:spPr/>
      <dgm:t>
        <a:bodyPr/>
        <a:lstStyle/>
        <a:p>
          <a:pPr rtl="0"/>
          <a:r>
            <a:rPr lang="zh-CN" sz="2600" dirty="0" smtClean="0">
              <a:solidFill>
                <a:schemeClr val="accent2">
                  <a:lumMod val="50000"/>
                </a:schemeClr>
              </a:solidFill>
              <a:latin typeface="黑体" pitchFamily="49" charset="-122"/>
              <a:ea typeface="黑体" pitchFamily="49" charset="-122"/>
            </a:rPr>
            <a:t>目标</a:t>
          </a:r>
          <a:r>
            <a:rPr lang="en-US" altLang="zh-CN" sz="2600" dirty="0" smtClean="0"/>
            <a:t>	</a:t>
          </a:r>
          <a:r>
            <a:rPr lang="zh-CN" sz="2600" dirty="0" smtClean="0"/>
            <a:t>分布式数据源协同挖掘</a:t>
          </a:r>
          <a:r>
            <a:rPr lang="en-US" altLang="zh-CN" sz="2600" dirty="0" smtClean="0"/>
            <a:t/>
          </a:r>
          <a:br>
            <a:rPr lang="en-US" altLang="zh-CN" sz="2600" dirty="0" smtClean="0"/>
          </a:br>
          <a:r>
            <a:rPr lang="en-US" altLang="zh-CN" sz="2600" dirty="0" smtClean="0"/>
            <a:t>	</a:t>
          </a:r>
          <a:r>
            <a:rPr lang="zh-CN" sz="2600" dirty="0" smtClean="0"/>
            <a:t>获得全局最优化结果</a:t>
          </a:r>
          <a:endParaRPr lang="zh-CN" sz="2600" dirty="0"/>
        </a:p>
      </dgm:t>
    </dgm:pt>
    <dgm:pt modelId="{E1D00D60-DCE8-4DC2-ABEA-5E586DA845C2}" type="parTrans" cxnId="{538185CE-D08B-41D7-A174-B75CD98B9501}">
      <dgm:prSet/>
      <dgm:spPr/>
      <dgm:t>
        <a:bodyPr/>
        <a:lstStyle/>
        <a:p>
          <a:endParaRPr lang="zh-CN" altLang="en-US"/>
        </a:p>
      </dgm:t>
    </dgm:pt>
    <dgm:pt modelId="{0E99917B-DD47-4A4B-86C0-A4ACC155A2E3}" type="sibTrans" cxnId="{538185CE-D08B-41D7-A174-B75CD98B9501}">
      <dgm:prSet/>
      <dgm:spPr/>
      <dgm:t>
        <a:bodyPr/>
        <a:lstStyle/>
        <a:p>
          <a:endParaRPr lang="zh-CN" altLang="en-US"/>
        </a:p>
      </dgm:t>
    </dgm:pt>
    <dgm:pt modelId="{6E924323-314F-4B78-8E63-BC9C7EB3FB0D}">
      <dgm:prSet/>
      <dgm:spPr/>
      <dgm:t>
        <a:bodyPr/>
        <a:lstStyle/>
        <a:p>
          <a:pPr rtl="0"/>
          <a:r>
            <a:rPr lang="zh-CN" altLang="en-US" sz="2600" dirty="0" smtClean="0">
              <a:solidFill>
                <a:schemeClr val="accent2">
                  <a:lumMod val="50000"/>
                </a:schemeClr>
              </a:solidFill>
              <a:latin typeface="黑体" pitchFamily="49" charset="-122"/>
              <a:ea typeface="黑体" pitchFamily="49" charset="-122"/>
            </a:rPr>
            <a:t>方法</a:t>
          </a:r>
          <a:r>
            <a:rPr lang="en-US" altLang="zh-CN" sz="2600" dirty="0" smtClean="0"/>
            <a:t>	</a:t>
          </a:r>
          <a:r>
            <a:rPr lang="zh-CN" sz="2600" dirty="0" smtClean="0">
              <a:solidFill>
                <a:schemeClr val="tx2"/>
              </a:solidFill>
            </a:rPr>
            <a:t>❶</a:t>
          </a:r>
          <a:r>
            <a:rPr lang="zh-CN" sz="2600" dirty="0" smtClean="0"/>
            <a:t>本地挖掘（</a:t>
          </a:r>
          <a:r>
            <a:rPr lang="en-US" sz="2600" dirty="0" smtClean="0"/>
            <a:t>local mining</a:t>
          </a:r>
          <a:r>
            <a:rPr lang="zh-CN" sz="2600" dirty="0" smtClean="0"/>
            <a:t>）</a:t>
          </a:r>
          <a:r>
            <a:rPr lang="en-US" altLang="zh-CN" sz="2600" dirty="0" smtClean="0"/>
            <a:t/>
          </a:r>
          <a:br>
            <a:rPr lang="en-US" altLang="zh-CN" sz="2600" dirty="0" smtClean="0"/>
          </a:br>
          <a:r>
            <a:rPr lang="en-US" altLang="zh-CN" sz="2600" dirty="0" smtClean="0"/>
            <a:t>	</a:t>
          </a:r>
          <a:r>
            <a:rPr lang="zh-CN" sz="2600" dirty="0" smtClean="0">
              <a:solidFill>
                <a:schemeClr val="tx2"/>
              </a:solidFill>
            </a:rPr>
            <a:t>❷</a:t>
          </a:r>
          <a:r>
            <a:rPr lang="zh-CN" sz="2600" dirty="0" smtClean="0"/>
            <a:t>全局相关（</a:t>
          </a:r>
          <a:r>
            <a:rPr lang="en-US" sz="2600" dirty="0" smtClean="0"/>
            <a:t>global correlation</a:t>
          </a:r>
          <a:r>
            <a:rPr lang="zh-CN" sz="2600" dirty="0" smtClean="0"/>
            <a:t>）</a:t>
          </a:r>
          <a:r>
            <a:rPr lang="en-US" altLang="zh-CN" sz="2600" dirty="0" smtClean="0"/>
            <a:t/>
          </a:r>
          <a:br>
            <a:rPr lang="en-US" altLang="zh-CN" sz="2600" dirty="0" smtClean="0"/>
          </a:br>
          <a:r>
            <a:rPr lang="en-US" altLang="zh-CN" sz="2600" dirty="0" smtClean="0"/>
            <a:t>	</a:t>
          </a:r>
          <a:r>
            <a:rPr lang="zh-CN" sz="2600" dirty="0" smtClean="0">
              <a:solidFill>
                <a:schemeClr val="tx2"/>
              </a:solidFill>
            </a:rPr>
            <a:t>❸</a:t>
          </a:r>
          <a:r>
            <a:rPr lang="zh-CN" altLang="en-US" sz="2600" dirty="0" smtClean="0"/>
            <a:t>数据、模型、知识层</a:t>
          </a:r>
          <a:endParaRPr lang="zh-CN" sz="2600" dirty="0">
            <a:solidFill>
              <a:schemeClr val="bg2">
                <a:lumMod val="50000"/>
              </a:schemeClr>
            </a:solidFill>
            <a:latin typeface="Palatino Linotype" pitchFamily="18" charset="0"/>
          </a:endParaRPr>
        </a:p>
      </dgm:t>
    </dgm:pt>
    <dgm:pt modelId="{E56FC529-B4E8-4023-AE7A-E17AE77FDEAC}" type="parTrans" cxnId="{4BD5D3C3-36D4-4681-BA85-DF888EE84C1A}">
      <dgm:prSet/>
      <dgm:spPr/>
      <dgm:t>
        <a:bodyPr/>
        <a:lstStyle/>
        <a:p>
          <a:endParaRPr lang="zh-CN" altLang="en-US"/>
        </a:p>
      </dgm:t>
    </dgm:pt>
    <dgm:pt modelId="{562CA683-A39C-4B5F-AE8F-72578DB96A5D}" type="sibTrans" cxnId="{4BD5D3C3-36D4-4681-BA85-DF888EE84C1A}">
      <dgm:prSet/>
      <dgm:spPr/>
      <dgm:t>
        <a:bodyPr/>
        <a:lstStyle/>
        <a:p>
          <a:endParaRPr lang="zh-CN" altLang="en-US"/>
        </a:p>
      </dgm:t>
    </dgm:pt>
    <dgm:pt modelId="{ACE8BADE-57B0-40EA-9CD9-F4F7416E28D8}">
      <dgm:prSet custT="1"/>
      <dgm:spPr/>
      <dgm:t>
        <a:bodyPr/>
        <a:lstStyle/>
        <a:p>
          <a:pPr rtl="0"/>
          <a:r>
            <a:rPr lang="zh-CN" altLang="en-US" sz="2600" dirty="0" smtClean="0">
              <a:solidFill>
                <a:schemeClr val="accent2">
                  <a:lumMod val="50000"/>
                </a:schemeClr>
              </a:solidFill>
              <a:latin typeface="黑体" pitchFamily="49" charset="-122"/>
              <a:ea typeface="黑体" pitchFamily="49" charset="-122"/>
            </a:rPr>
            <a:t>挑战</a:t>
          </a:r>
          <a:r>
            <a:rPr lang="en-US" altLang="zh-CN" sz="2600" dirty="0" smtClean="0"/>
            <a:t>	</a:t>
          </a:r>
          <a:r>
            <a:rPr lang="zh-CN" sz="2600" dirty="0" smtClean="0">
              <a:solidFill>
                <a:schemeClr val="tx2"/>
              </a:solidFill>
            </a:rPr>
            <a:t>❶</a:t>
          </a:r>
          <a:r>
            <a:rPr lang="zh-CN" sz="2600" dirty="0" smtClean="0"/>
            <a:t>数据传输代价</a:t>
          </a:r>
          <a:r>
            <a:rPr lang="en-US" altLang="zh-CN" sz="2600" dirty="0" smtClean="0"/>
            <a:t/>
          </a:r>
          <a:br>
            <a:rPr lang="en-US" altLang="zh-CN" sz="2600" dirty="0" smtClean="0"/>
          </a:br>
          <a:r>
            <a:rPr lang="en-US" altLang="zh-CN" sz="2600" dirty="0" smtClean="0"/>
            <a:t>	</a:t>
          </a:r>
          <a:r>
            <a:rPr lang="zh-CN" sz="2600" dirty="0" smtClean="0">
              <a:solidFill>
                <a:schemeClr val="tx2"/>
              </a:solidFill>
            </a:rPr>
            <a:t>❷</a:t>
          </a:r>
          <a:r>
            <a:rPr lang="zh-CN" sz="2600" dirty="0" smtClean="0"/>
            <a:t>隐私保护</a:t>
          </a:r>
          <a:r>
            <a:rPr lang="en-US" altLang="zh-CN" sz="2600" dirty="0" smtClean="0"/>
            <a:t/>
          </a:r>
          <a:br>
            <a:rPr lang="en-US" altLang="zh-CN" sz="2600" dirty="0" smtClean="0"/>
          </a:br>
          <a:r>
            <a:rPr lang="en-US" altLang="zh-CN" sz="2600" dirty="0" smtClean="0"/>
            <a:t>	</a:t>
          </a:r>
          <a:r>
            <a:rPr lang="zh-CN" sz="2600" dirty="0" smtClean="0">
              <a:solidFill>
                <a:schemeClr val="tx2"/>
              </a:solidFill>
            </a:rPr>
            <a:t>❸</a:t>
          </a:r>
          <a:r>
            <a:rPr lang="zh-CN" sz="2600" dirty="0" smtClean="0"/>
            <a:t>不同站点的“偏见”</a:t>
          </a:r>
          <a:endParaRPr lang="zh-CN" altLang="en-US" sz="2000" dirty="0"/>
        </a:p>
      </dgm:t>
    </dgm:pt>
    <dgm:pt modelId="{C2690EB5-B37F-49FF-90DE-9F12ECF95942}" type="parTrans" cxnId="{79D3608C-6D05-4B5B-8069-39DE80AC4438}">
      <dgm:prSet/>
      <dgm:spPr/>
      <dgm:t>
        <a:bodyPr/>
        <a:lstStyle/>
        <a:p>
          <a:endParaRPr lang="zh-CN" altLang="en-US"/>
        </a:p>
      </dgm:t>
    </dgm:pt>
    <dgm:pt modelId="{7B7C0397-F206-4503-B908-83250DF2EA22}" type="sibTrans" cxnId="{79D3608C-6D05-4B5B-8069-39DE80AC4438}">
      <dgm:prSet/>
      <dgm:spPr/>
      <dgm:t>
        <a:bodyPr/>
        <a:lstStyle/>
        <a:p>
          <a:endParaRPr lang="zh-CN" altLang="en-US"/>
        </a:p>
      </dgm:t>
    </dgm:pt>
    <dgm:pt modelId="{904E6EFF-E4C2-4FD7-990F-B99DA3B5CA30}">
      <dgm:prSet custT="1"/>
      <dgm:spPr/>
      <dgm:t>
        <a:bodyPr/>
        <a:lstStyle/>
        <a:p>
          <a:pPr rtl="0"/>
          <a:endParaRPr lang="zh-CN" altLang="en-US" sz="2000" dirty="0"/>
        </a:p>
      </dgm:t>
    </dgm:pt>
    <dgm:pt modelId="{6D2BB5C5-8303-4D31-A756-8C4D1B9CADC7}" type="parTrans" cxnId="{44E25487-D0DE-4932-BC37-4BFA73CAB3D5}">
      <dgm:prSet/>
      <dgm:spPr/>
      <dgm:t>
        <a:bodyPr/>
        <a:lstStyle/>
        <a:p>
          <a:endParaRPr lang="zh-CN" altLang="en-US"/>
        </a:p>
      </dgm:t>
    </dgm:pt>
    <dgm:pt modelId="{34DC98FB-6F17-415D-91F1-7BA953E12413}" type="sibTrans" cxnId="{44E25487-D0DE-4932-BC37-4BFA73CAB3D5}">
      <dgm:prSet/>
      <dgm:spPr/>
      <dgm:t>
        <a:bodyPr/>
        <a:lstStyle/>
        <a:p>
          <a:endParaRPr lang="zh-CN" altLang="en-US"/>
        </a:p>
      </dgm:t>
    </dgm:pt>
    <dgm:pt modelId="{65EAD0CF-92D9-44E5-A171-E07DA69EC22A}" type="pres">
      <dgm:prSet presAssocID="{00CA4B4E-5D28-4EFC-A203-5E337C4F258D}" presName="linear" presStyleCnt="0">
        <dgm:presLayoutVars>
          <dgm:animLvl val="lvl"/>
          <dgm:resizeHandles val="exact"/>
        </dgm:presLayoutVars>
      </dgm:prSet>
      <dgm:spPr/>
      <dgm:t>
        <a:bodyPr/>
        <a:lstStyle/>
        <a:p>
          <a:endParaRPr lang="zh-CN" altLang="en-US"/>
        </a:p>
      </dgm:t>
    </dgm:pt>
    <dgm:pt modelId="{D885CFAB-7641-4365-B6A2-A20BDB43FA91}" type="pres">
      <dgm:prSet presAssocID="{C3EAB613-7B1C-429F-B23F-F3C51793AD1C}" presName="parentText" presStyleLbl="node1" presStyleIdx="0" presStyleCnt="1">
        <dgm:presLayoutVars>
          <dgm:chMax val="0"/>
          <dgm:bulletEnabled val="1"/>
        </dgm:presLayoutVars>
      </dgm:prSet>
      <dgm:spPr/>
      <dgm:t>
        <a:bodyPr/>
        <a:lstStyle/>
        <a:p>
          <a:endParaRPr lang="zh-CN" altLang="en-US"/>
        </a:p>
      </dgm:t>
    </dgm:pt>
    <dgm:pt modelId="{F0BBBFA8-02F9-497B-8385-47F6A7D8C444}" type="pres">
      <dgm:prSet presAssocID="{C3EAB613-7B1C-429F-B23F-F3C51793AD1C}" presName="childText" presStyleLbl="revTx" presStyleIdx="0" presStyleCnt="1" custScaleY="103152">
        <dgm:presLayoutVars>
          <dgm:bulletEnabled val="1"/>
        </dgm:presLayoutVars>
      </dgm:prSet>
      <dgm:spPr/>
      <dgm:t>
        <a:bodyPr/>
        <a:lstStyle/>
        <a:p>
          <a:endParaRPr lang="zh-CN" altLang="en-US"/>
        </a:p>
      </dgm:t>
    </dgm:pt>
  </dgm:ptLst>
  <dgm:cxnLst>
    <dgm:cxn modelId="{4AF0357D-85BE-4B93-8726-F3986D3C82A0}" type="presOf" srcId="{C3EAB613-7B1C-429F-B23F-F3C51793AD1C}" destId="{D885CFAB-7641-4365-B6A2-A20BDB43FA91}" srcOrd="0" destOrd="0" presId="urn:microsoft.com/office/officeart/2005/8/layout/vList2"/>
    <dgm:cxn modelId="{791E8E2D-9CA3-4DBF-81D0-FF097C1B3C82}" srcId="{00CA4B4E-5D28-4EFC-A203-5E337C4F258D}" destId="{C3EAB613-7B1C-429F-B23F-F3C51793AD1C}" srcOrd="0" destOrd="0" parTransId="{28A43CB8-4628-4128-8733-768D6697D88C}" sibTransId="{DDEE4063-A16C-4CBF-8CBE-30AEC94C551D}"/>
    <dgm:cxn modelId="{1A69D73E-52C0-4650-9555-9F16420E31BB}" type="presOf" srcId="{6E924323-314F-4B78-8E63-BC9C7EB3FB0D}" destId="{F0BBBFA8-02F9-497B-8385-47F6A7D8C444}" srcOrd="0" destOrd="3" presId="urn:microsoft.com/office/officeart/2005/8/layout/vList2"/>
    <dgm:cxn modelId="{EB5E63DA-91EC-4E50-8380-9BA7D4634F7C}" type="presOf" srcId="{904E6EFF-E4C2-4FD7-990F-B99DA3B5CA30}" destId="{F0BBBFA8-02F9-497B-8385-47F6A7D8C444}" srcOrd="0" destOrd="0" presId="urn:microsoft.com/office/officeart/2005/8/layout/vList2"/>
    <dgm:cxn modelId="{538185CE-D08B-41D7-A174-B75CD98B9501}" srcId="{C3EAB613-7B1C-429F-B23F-F3C51793AD1C}" destId="{EFB04C1D-DD23-42D8-813A-9C2C071A33AF}" srcOrd="2" destOrd="0" parTransId="{E1D00D60-DCE8-4DC2-ABEA-5E586DA845C2}" sibTransId="{0E99917B-DD47-4A4B-86C0-A4ACC155A2E3}"/>
    <dgm:cxn modelId="{79D3608C-6D05-4B5B-8069-39DE80AC4438}" srcId="{C3EAB613-7B1C-429F-B23F-F3C51793AD1C}" destId="{ACE8BADE-57B0-40EA-9CD9-F4F7416E28D8}" srcOrd="1" destOrd="0" parTransId="{C2690EB5-B37F-49FF-90DE-9F12ECF95942}" sibTransId="{7B7C0397-F206-4503-B908-83250DF2EA22}"/>
    <dgm:cxn modelId="{4BD5D3C3-36D4-4681-BA85-DF888EE84C1A}" srcId="{C3EAB613-7B1C-429F-B23F-F3C51793AD1C}" destId="{6E924323-314F-4B78-8E63-BC9C7EB3FB0D}" srcOrd="3" destOrd="0" parTransId="{E56FC529-B4E8-4023-AE7A-E17AE77FDEAC}" sibTransId="{562CA683-A39C-4B5F-AE8F-72578DB96A5D}"/>
    <dgm:cxn modelId="{E9F3DCF9-E5B9-4ADF-B825-81005486C506}" type="presOf" srcId="{ACE8BADE-57B0-40EA-9CD9-F4F7416E28D8}" destId="{F0BBBFA8-02F9-497B-8385-47F6A7D8C444}" srcOrd="0" destOrd="1" presId="urn:microsoft.com/office/officeart/2005/8/layout/vList2"/>
    <dgm:cxn modelId="{D994CA9E-4E00-48C9-BC03-05FA1FC5A608}" type="presOf" srcId="{EFB04C1D-DD23-42D8-813A-9C2C071A33AF}" destId="{F0BBBFA8-02F9-497B-8385-47F6A7D8C444}" srcOrd="0" destOrd="2" presId="urn:microsoft.com/office/officeart/2005/8/layout/vList2"/>
    <dgm:cxn modelId="{44E25487-D0DE-4932-BC37-4BFA73CAB3D5}" srcId="{C3EAB613-7B1C-429F-B23F-F3C51793AD1C}" destId="{904E6EFF-E4C2-4FD7-990F-B99DA3B5CA30}" srcOrd="0" destOrd="0" parTransId="{6D2BB5C5-8303-4D31-A756-8C4D1B9CADC7}" sibTransId="{34DC98FB-6F17-415D-91F1-7BA953E12413}"/>
    <dgm:cxn modelId="{6E077DDD-6DC9-4172-9AFB-A6906530A312}" type="presOf" srcId="{00CA4B4E-5D28-4EFC-A203-5E337C4F258D}" destId="{65EAD0CF-92D9-44E5-A171-E07DA69EC22A}" srcOrd="0" destOrd="0" presId="urn:microsoft.com/office/officeart/2005/8/layout/vList2"/>
    <dgm:cxn modelId="{80C29929-DAA2-4431-B05C-795039A6076A}" type="presParOf" srcId="{65EAD0CF-92D9-44E5-A171-E07DA69EC22A}" destId="{D885CFAB-7641-4365-B6A2-A20BDB43FA91}" srcOrd="0" destOrd="0" presId="urn:microsoft.com/office/officeart/2005/8/layout/vList2"/>
    <dgm:cxn modelId="{78392DE4-8B64-40B7-815B-3733E91F2B6F}" type="presParOf" srcId="{65EAD0CF-92D9-44E5-A171-E07DA69EC22A}" destId="{F0BBBFA8-02F9-497B-8385-47F6A7D8C4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0CA4B4E-5D28-4EFC-A203-5E337C4F258D}"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zh-CN" altLang="en-US"/>
        </a:p>
      </dgm:t>
    </dgm:pt>
    <dgm:pt modelId="{C3EAB613-7B1C-429F-B23F-F3C51793AD1C}">
      <dgm:prSet custT="1"/>
      <dgm:spPr>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dgm:spPr>
      <dgm:t>
        <a:bodyPr/>
        <a:lstStyle/>
        <a:p>
          <a:pPr rtl="0"/>
          <a:r>
            <a:rPr lang="zh-CN" altLang="en-US" sz="3400" dirty="0" smtClean="0">
              <a:solidFill>
                <a:schemeClr val="accent2">
                  <a:lumMod val="50000"/>
                </a:schemeClr>
              </a:solidFill>
              <a:latin typeface="黑体" pitchFamily="49" charset="-122"/>
              <a:ea typeface="黑体" pitchFamily="49" charset="-122"/>
            </a:rPr>
            <a:t>稀疏、不确定、不完整数据的挖掘</a:t>
          </a:r>
          <a:endParaRPr lang="zh-CN" altLang="en-US" sz="3400" dirty="0">
            <a:solidFill>
              <a:schemeClr val="accent2">
                <a:lumMod val="50000"/>
              </a:schemeClr>
            </a:solidFill>
            <a:latin typeface="黑体" pitchFamily="49" charset="-122"/>
            <a:ea typeface="黑体" pitchFamily="49" charset="-122"/>
          </a:endParaRPr>
        </a:p>
      </dgm:t>
    </dgm:pt>
    <dgm:pt modelId="{28A43CB8-4628-4128-8733-768D6697D88C}" type="parTrans" cxnId="{791E8E2D-9CA3-4DBF-81D0-FF097C1B3C82}">
      <dgm:prSet/>
      <dgm:spPr/>
      <dgm:t>
        <a:bodyPr/>
        <a:lstStyle/>
        <a:p>
          <a:endParaRPr lang="zh-CN" altLang="en-US"/>
        </a:p>
      </dgm:t>
    </dgm:pt>
    <dgm:pt modelId="{DDEE4063-A16C-4CBF-8CBE-30AEC94C551D}" type="sibTrans" cxnId="{791E8E2D-9CA3-4DBF-81D0-FF097C1B3C82}">
      <dgm:prSet/>
      <dgm:spPr/>
      <dgm:t>
        <a:bodyPr/>
        <a:lstStyle/>
        <a:p>
          <a:endParaRPr lang="zh-CN" altLang="en-US"/>
        </a:p>
      </dgm:t>
    </dgm:pt>
    <dgm:pt modelId="{6E924323-314F-4B78-8E63-BC9C7EB3FB0D}">
      <dgm:prSet/>
      <dgm:spPr/>
      <dgm:t>
        <a:bodyPr/>
        <a:lstStyle/>
        <a:p>
          <a:pPr rtl="0"/>
          <a:r>
            <a:rPr lang="zh-CN" altLang="en-US" sz="2600" dirty="0" smtClean="0">
              <a:solidFill>
                <a:schemeClr val="accent2">
                  <a:lumMod val="50000"/>
                </a:schemeClr>
              </a:solidFill>
              <a:latin typeface="黑体" pitchFamily="49" charset="-122"/>
              <a:ea typeface="黑体" pitchFamily="49" charset="-122"/>
            </a:rPr>
            <a:t>方法</a:t>
          </a:r>
          <a:r>
            <a:rPr lang="en-US" altLang="zh-CN" sz="2600" dirty="0" smtClean="0"/>
            <a:t>	</a:t>
          </a:r>
          <a:r>
            <a:rPr lang="zh-CN" sz="2600" dirty="0" smtClean="0">
              <a:solidFill>
                <a:schemeClr val="tx2"/>
              </a:solidFill>
            </a:rPr>
            <a:t>❶</a:t>
          </a:r>
          <a:r>
            <a:rPr lang="zh-CN" altLang="en-US" sz="2600" dirty="0" smtClean="0"/>
            <a:t>维度约减与特征选择</a:t>
          </a:r>
          <a:r>
            <a:rPr lang="en-US" altLang="zh-CN" sz="2600" dirty="0" smtClean="0">
              <a:solidFill>
                <a:schemeClr val="bg2">
                  <a:lumMod val="50000"/>
                </a:schemeClr>
              </a:solidFill>
            </a:rPr>
            <a:t/>
          </a:r>
          <a:br>
            <a:rPr lang="en-US" altLang="zh-CN" sz="2600" dirty="0" smtClean="0">
              <a:solidFill>
                <a:schemeClr val="bg2">
                  <a:lumMod val="50000"/>
                </a:schemeClr>
              </a:solidFill>
            </a:rPr>
          </a:br>
          <a:r>
            <a:rPr lang="en-US" altLang="zh-CN" sz="2600" dirty="0" smtClean="0"/>
            <a:t>	</a:t>
          </a:r>
          <a:r>
            <a:rPr lang="zh-CN" sz="2600" dirty="0" smtClean="0">
              <a:solidFill>
                <a:schemeClr val="tx2"/>
              </a:solidFill>
            </a:rPr>
            <a:t>❷</a:t>
          </a:r>
          <a:r>
            <a:rPr lang="en-US" sz="2600" dirty="0" smtClean="0">
              <a:latin typeface="Palatino Linotype" pitchFamily="18" charset="0"/>
            </a:rPr>
            <a:t>error</a:t>
          </a:r>
          <a:r>
            <a:rPr lang="en-US" altLang="zh-CN" sz="2600" dirty="0" smtClean="0">
              <a:latin typeface="Palatino Linotype" pitchFamily="18" charset="0"/>
            </a:rPr>
            <a:t>-</a:t>
          </a:r>
          <a:r>
            <a:rPr lang="en-US" sz="2600" dirty="0" smtClean="0">
              <a:latin typeface="Palatino Linotype" pitchFamily="18" charset="0"/>
            </a:rPr>
            <a:t>aware</a:t>
          </a:r>
          <a:r>
            <a:rPr lang="zh-CN" altLang="en-US" sz="2600" dirty="0" smtClean="0">
              <a:latin typeface="Palatino Linotype" pitchFamily="18" charset="0"/>
            </a:rPr>
            <a:t>的挖掘</a:t>
          </a:r>
          <a:r>
            <a:rPr lang="en-US" altLang="zh-CN" sz="2600" dirty="0" smtClean="0">
              <a:solidFill>
                <a:schemeClr val="bg2">
                  <a:lumMod val="50000"/>
                </a:schemeClr>
              </a:solidFill>
              <a:latin typeface="Palatino Linotype" pitchFamily="18" charset="0"/>
            </a:rPr>
            <a:t/>
          </a:r>
          <a:br>
            <a:rPr lang="en-US" altLang="zh-CN" sz="2600" dirty="0" smtClean="0">
              <a:solidFill>
                <a:schemeClr val="bg2">
                  <a:lumMod val="50000"/>
                </a:schemeClr>
              </a:solidFill>
              <a:latin typeface="Palatino Linotype" pitchFamily="18" charset="0"/>
            </a:rPr>
          </a:br>
          <a:r>
            <a:rPr lang="en-US" altLang="zh-CN" sz="2600" dirty="0" smtClean="0"/>
            <a:t>	</a:t>
          </a:r>
          <a:r>
            <a:rPr lang="zh-CN" sz="2600" dirty="0" smtClean="0">
              <a:solidFill>
                <a:schemeClr val="tx2"/>
              </a:solidFill>
            </a:rPr>
            <a:t>❸</a:t>
          </a:r>
          <a:r>
            <a:rPr lang="en-US" altLang="zh-CN" sz="2600" dirty="0" smtClean="0">
              <a:latin typeface="Palatino Linotype" pitchFamily="18" charset="0"/>
            </a:rPr>
            <a:t>imputation</a:t>
          </a:r>
          <a:r>
            <a:rPr lang="zh-CN" altLang="en-US" sz="2600" dirty="0" smtClean="0"/>
            <a:t>方法</a:t>
          </a:r>
          <a:endParaRPr lang="zh-CN" sz="2600" dirty="0">
            <a:solidFill>
              <a:schemeClr val="bg2">
                <a:lumMod val="50000"/>
              </a:schemeClr>
            </a:solidFill>
            <a:latin typeface="Palatino Linotype" pitchFamily="18" charset="0"/>
          </a:endParaRPr>
        </a:p>
      </dgm:t>
    </dgm:pt>
    <dgm:pt modelId="{E56FC529-B4E8-4023-AE7A-E17AE77FDEAC}" type="parTrans" cxnId="{4BD5D3C3-36D4-4681-BA85-DF888EE84C1A}">
      <dgm:prSet/>
      <dgm:spPr/>
      <dgm:t>
        <a:bodyPr/>
        <a:lstStyle/>
        <a:p>
          <a:endParaRPr lang="zh-CN" altLang="en-US"/>
        </a:p>
      </dgm:t>
    </dgm:pt>
    <dgm:pt modelId="{562CA683-A39C-4B5F-AE8F-72578DB96A5D}" type="sibTrans" cxnId="{4BD5D3C3-36D4-4681-BA85-DF888EE84C1A}">
      <dgm:prSet/>
      <dgm:spPr/>
      <dgm:t>
        <a:bodyPr/>
        <a:lstStyle/>
        <a:p>
          <a:endParaRPr lang="zh-CN" altLang="en-US"/>
        </a:p>
      </dgm:t>
    </dgm:pt>
    <dgm:pt modelId="{ACE8BADE-57B0-40EA-9CD9-F4F7416E28D8}">
      <dgm:prSet custT="1"/>
      <dgm:spPr/>
      <dgm:t>
        <a:bodyPr/>
        <a:lstStyle/>
        <a:p>
          <a:pPr rtl="0"/>
          <a:r>
            <a:rPr lang="zh-CN" altLang="en-US" sz="2600" dirty="0" smtClean="0">
              <a:solidFill>
                <a:schemeClr val="accent2">
                  <a:lumMod val="50000"/>
                </a:schemeClr>
              </a:solidFill>
              <a:latin typeface="黑体" pitchFamily="49" charset="-122"/>
              <a:ea typeface="黑体" pitchFamily="49" charset="-122"/>
            </a:rPr>
            <a:t>挑战</a:t>
          </a:r>
          <a:r>
            <a:rPr lang="en-US" altLang="zh-CN" sz="2600" dirty="0" smtClean="0"/>
            <a:t>	</a:t>
          </a:r>
          <a:r>
            <a:rPr lang="zh-CN" sz="2600" dirty="0" smtClean="0">
              <a:solidFill>
                <a:schemeClr val="tx2"/>
              </a:solidFill>
            </a:rPr>
            <a:t>❶</a:t>
          </a:r>
          <a:r>
            <a:rPr lang="zh-CN" altLang="en-US" sz="2600" dirty="0" smtClean="0"/>
            <a:t>特征稀疏</a:t>
          </a:r>
          <a:r>
            <a:rPr lang="en-US" altLang="zh-CN" sz="2600" dirty="0" smtClean="0">
              <a:latin typeface="Palatino Linotype" pitchFamily="18" charset="0"/>
            </a:rPr>
            <a:t>(Sparse)</a:t>
          </a:r>
          <a:r>
            <a:rPr lang="zh-CN" altLang="en-US" sz="2600" dirty="0" smtClean="0">
              <a:latin typeface="Palatino Linotype" pitchFamily="18" charset="0"/>
            </a:rPr>
            <a:t>：   </a:t>
          </a:r>
          <a:r>
            <a:rPr lang="zh-CN" altLang="en-US" sz="2600" dirty="0" smtClean="0"/>
            <a:t>高维</a:t>
          </a:r>
          <a:r>
            <a:rPr lang="en-US" altLang="zh-CN" sz="2600" dirty="0" smtClean="0"/>
            <a:t/>
          </a:r>
          <a:br>
            <a:rPr lang="en-US" altLang="zh-CN" sz="2600" dirty="0" smtClean="0"/>
          </a:br>
          <a:r>
            <a:rPr lang="en-US" altLang="zh-CN" sz="2600" dirty="0" smtClean="0"/>
            <a:t>                                                           </a:t>
          </a:r>
          <a:r>
            <a:rPr lang="zh-CN" altLang="en-US" sz="2600" dirty="0" smtClean="0"/>
            <a:t>趋势</a:t>
          </a:r>
          <a:r>
            <a:rPr lang="en-US" altLang="zh-CN" sz="2600" dirty="0" smtClean="0"/>
            <a:t>/</a:t>
          </a:r>
          <a:r>
            <a:rPr lang="zh-CN" altLang="en-US" sz="2600" dirty="0" smtClean="0"/>
            <a:t>分布不清</a:t>
          </a:r>
          <a:r>
            <a:rPr lang="en-US" altLang="zh-CN" sz="2600" dirty="0" smtClean="0"/>
            <a:t/>
          </a:r>
          <a:br>
            <a:rPr lang="en-US" altLang="zh-CN" sz="2600" dirty="0" smtClean="0"/>
          </a:br>
          <a:r>
            <a:rPr lang="en-US" altLang="zh-CN" sz="2600" dirty="0" smtClean="0"/>
            <a:t>	</a:t>
          </a:r>
          <a:r>
            <a:rPr lang="zh-CN" sz="2600" dirty="0" smtClean="0">
              <a:solidFill>
                <a:schemeClr val="tx2"/>
              </a:solidFill>
            </a:rPr>
            <a:t>❷</a:t>
          </a:r>
          <a:r>
            <a:rPr lang="zh-CN" altLang="en-US" sz="2600" dirty="0" smtClean="0"/>
            <a:t>不确定</a:t>
          </a:r>
          <a:r>
            <a:rPr lang="en-US" altLang="zh-CN" sz="2600" dirty="0" smtClean="0">
              <a:latin typeface="Palatino Linotype" pitchFamily="18" charset="0"/>
            </a:rPr>
            <a:t>(Uncertain) </a:t>
          </a:r>
          <a:r>
            <a:rPr lang="zh-CN" altLang="en-US" sz="2600" dirty="0" smtClean="0">
              <a:latin typeface="Palatino Linotype" pitchFamily="18" charset="0"/>
            </a:rPr>
            <a:t>： </a:t>
          </a:r>
          <a:r>
            <a:rPr lang="zh-CN" altLang="en-US" sz="2600" dirty="0" smtClean="0"/>
            <a:t>随机</a:t>
          </a:r>
          <a:r>
            <a:rPr lang="en-US" altLang="zh-CN" sz="2600" dirty="0" smtClean="0"/>
            <a:t>/</a:t>
          </a:r>
          <a:r>
            <a:rPr lang="zh-CN" altLang="en-US" sz="2600" dirty="0" smtClean="0"/>
            <a:t>错误分布</a:t>
          </a:r>
          <a:r>
            <a:rPr lang="en-US" altLang="zh-CN" sz="2600" dirty="0" smtClean="0"/>
            <a:t/>
          </a:r>
          <a:br>
            <a:rPr lang="en-US" altLang="zh-CN" sz="2600" dirty="0" smtClean="0"/>
          </a:br>
          <a:r>
            <a:rPr lang="en-US" altLang="zh-CN" sz="2600" dirty="0" smtClean="0"/>
            <a:t>	</a:t>
          </a:r>
          <a:r>
            <a:rPr lang="zh-CN" sz="2600" dirty="0" smtClean="0">
              <a:solidFill>
                <a:schemeClr val="tx2"/>
              </a:solidFill>
            </a:rPr>
            <a:t>❸</a:t>
          </a:r>
          <a:r>
            <a:rPr lang="zh-CN" altLang="en-US" sz="2600" dirty="0" smtClean="0"/>
            <a:t>不完整</a:t>
          </a:r>
          <a:r>
            <a:rPr lang="en-US" altLang="zh-CN" sz="2600" dirty="0" smtClean="0">
              <a:latin typeface="Palatino Linotype" pitchFamily="18" charset="0"/>
            </a:rPr>
            <a:t>(Incomplete)</a:t>
          </a:r>
          <a:r>
            <a:rPr lang="zh-CN" altLang="en-US" sz="2600" dirty="0" smtClean="0">
              <a:latin typeface="Palatino Linotype" pitchFamily="18" charset="0"/>
            </a:rPr>
            <a:t>：数据缺失</a:t>
          </a:r>
          <a:endParaRPr lang="zh-CN" altLang="en-US" sz="2000" dirty="0"/>
        </a:p>
      </dgm:t>
    </dgm:pt>
    <dgm:pt modelId="{C2690EB5-B37F-49FF-90DE-9F12ECF95942}" type="parTrans" cxnId="{79D3608C-6D05-4B5B-8069-39DE80AC4438}">
      <dgm:prSet/>
      <dgm:spPr/>
      <dgm:t>
        <a:bodyPr/>
        <a:lstStyle/>
        <a:p>
          <a:endParaRPr lang="zh-CN" altLang="en-US"/>
        </a:p>
      </dgm:t>
    </dgm:pt>
    <dgm:pt modelId="{7B7C0397-F206-4503-B908-83250DF2EA22}" type="sibTrans" cxnId="{79D3608C-6D05-4B5B-8069-39DE80AC4438}">
      <dgm:prSet/>
      <dgm:spPr/>
      <dgm:t>
        <a:bodyPr/>
        <a:lstStyle/>
        <a:p>
          <a:endParaRPr lang="zh-CN" altLang="en-US"/>
        </a:p>
      </dgm:t>
    </dgm:pt>
    <dgm:pt modelId="{904E6EFF-E4C2-4FD7-990F-B99DA3B5CA30}">
      <dgm:prSet custT="1"/>
      <dgm:spPr/>
      <dgm:t>
        <a:bodyPr/>
        <a:lstStyle/>
        <a:p>
          <a:pPr rtl="0"/>
          <a:endParaRPr lang="zh-CN" altLang="en-US" sz="2000" dirty="0"/>
        </a:p>
      </dgm:t>
    </dgm:pt>
    <dgm:pt modelId="{6D2BB5C5-8303-4D31-A756-8C4D1B9CADC7}" type="parTrans" cxnId="{44E25487-D0DE-4932-BC37-4BFA73CAB3D5}">
      <dgm:prSet/>
      <dgm:spPr/>
      <dgm:t>
        <a:bodyPr/>
        <a:lstStyle/>
        <a:p>
          <a:endParaRPr lang="zh-CN" altLang="en-US"/>
        </a:p>
      </dgm:t>
    </dgm:pt>
    <dgm:pt modelId="{34DC98FB-6F17-415D-91F1-7BA953E12413}" type="sibTrans" cxnId="{44E25487-D0DE-4932-BC37-4BFA73CAB3D5}">
      <dgm:prSet/>
      <dgm:spPr/>
      <dgm:t>
        <a:bodyPr/>
        <a:lstStyle/>
        <a:p>
          <a:endParaRPr lang="zh-CN" altLang="en-US"/>
        </a:p>
      </dgm:t>
    </dgm:pt>
    <dgm:pt modelId="{65EAD0CF-92D9-44E5-A171-E07DA69EC22A}" type="pres">
      <dgm:prSet presAssocID="{00CA4B4E-5D28-4EFC-A203-5E337C4F258D}" presName="linear" presStyleCnt="0">
        <dgm:presLayoutVars>
          <dgm:animLvl val="lvl"/>
          <dgm:resizeHandles val="exact"/>
        </dgm:presLayoutVars>
      </dgm:prSet>
      <dgm:spPr/>
      <dgm:t>
        <a:bodyPr/>
        <a:lstStyle/>
        <a:p>
          <a:endParaRPr lang="zh-CN" altLang="en-US"/>
        </a:p>
      </dgm:t>
    </dgm:pt>
    <dgm:pt modelId="{D885CFAB-7641-4365-B6A2-A20BDB43FA91}" type="pres">
      <dgm:prSet presAssocID="{C3EAB613-7B1C-429F-B23F-F3C51793AD1C}" presName="parentText" presStyleLbl="node1" presStyleIdx="0" presStyleCnt="1" custScaleY="78632">
        <dgm:presLayoutVars>
          <dgm:chMax val="0"/>
          <dgm:bulletEnabled val="1"/>
        </dgm:presLayoutVars>
      </dgm:prSet>
      <dgm:spPr/>
      <dgm:t>
        <a:bodyPr/>
        <a:lstStyle/>
        <a:p>
          <a:endParaRPr lang="zh-CN" altLang="en-US"/>
        </a:p>
      </dgm:t>
    </dgm:pt>
    <dgm:pt modelId="{F0BBBFA8-02F9-497B-8385-47F6A7D8C444}" type="pres">
      <dgm:prSet presAssocID="{C3EAB613-7B1C-429F-B23F-F3C51793AD1C}" presName="childText" presStyleLbl="revTx" presStyleIdx="0" presStyleCnt="1" custScaleY="103152">
        <dgm:presLayoutVars>
          <dgm:bulletEnabled val="1"/>
        </dgm:presLayoutVars>
      </dgm:prSet>
      <dgm:spPr/>
      <dgm:t>
        <a:bodyPr/>
        <a:lstStyle/>
        <a:p>
          <a:endParaRPr lang="zh-CN" altLang="en-US"/>
        </a:p>
      </dgm:t>
    </dgm:pt>
  </dgm:ptLst>
  <dgm:cxnLst>
    <dgm:cxn modelId="{4BD5D3C3-36D4-4681-BA85-DF888EE84C1A}" srcId="{C3EAB613-7B1C-429F-B23F-F3C51793AD1C}" destId="{6E924323-314F-4B78-8E63-BC9C7EB3FB0D}" srcOrd="2" destOrd="0" parTransId="{E56FC529-B4E8-4023-AE7A-E17AE77FDEAC}" sibTransId="{562CA683-A39C-4B5F-AE8F-72578DB96A5D}"/>
    <dgm:cxn modelId="{8DAC7DB2-5E01-425D-A6EF-384CB50706C7}" type="presOf" srcId="{00CA4B4E-5D28-4EFC-A203-5E337C4F258D}" destId="{65EAD0CF-92D9-44E5-A171-E07DA69EC22A}" srcOrd="0" destOrd="0" presId="urn:microsoft.com/office/officeart/2005/8/layout/vList2"/>
    <dgm:cxn modelId="{8DC732DE-3093-4354-B6CF-D3913A01D12D}" type="presOf" srcId="{904E6EFF-E4C2-4FD7-990F-B99DA3B5CA30}" destId="{F0BBBFA8-02F9-497B-8385-47F6A7D8C444}" srcOrd="0" destOrd="0" presId="urn:microsoft.com/office/officeart/2005/8/layout/vList2"/>
    <dgm:cxn modelId="{791E8E2D-9CA3-4DBF-81D0-FF097C1B3C82}" srcId="{00CA4B4E-5D28-4EFC-A203-5E337C4F258D}" destId="{C3EAB613-7B1C-429F-B23F-F3C51793AD1C}" srcOrd="0" destOrd="0" parTransId="{28A43CB8-4628-4128-8733-768D6697D88C}" sibTransId="{DDEE4063-A16C-4CBF-8CBE-30AEC94C551D}"/>
    <dgm:cxn modelId="{79D3608C-6D05-4B5B-8069-39DE80AC4438}" srcId="{C3EAB613-7B1C-429F-B23F-F3C51793AD1C}" destId="{ACE8BADE-57B0-40EA-9CD9-F4F7416E28D8}" srcOrd="1" destOrd="0" parTransId="{C2690EB5-B37F-49FF-90DE-9F12ECF95942}" sibTransId="{7B7C0397-F206-4503-B908-83250DF2EA22}"/>
    <dgm:cxn modelId="{44E25487-D0DE-4932-BC37-4BFA73CAB3D5}" srcId="{C3EAB613-7B1C-429F-B23F-F3C51793AD1C}" destId="{904E6EFF-E4C2-4FD7-990F-B99DA3B5CA30}" srcOrd="0" destOrd="0" parTransId="{6D2BB5C5-8303-4D31-A756-8C4D1B9CADC7}" sibTransId="{34DC98FB-6F17-415D-91F1-7BA953E12413}"/>
    <dgm:cxn modelId="{683B6268-6D4B-404F-AEA0-5DC634C1D273}" type="presOf" srcId="{C3EAB613-7B1C-429F-B23F-F3C51793AD1C}" destId="{D885CFAB-7641-4365-B6A2-A20BDB43FA91}" srcOrd="0" destOrd="0" presId="urn:microsoft.com/office/officeart/2005/8/layout/vList2"/>
    <dgm:cxn modelId="{F38D1C1A-069D-49BA-8455-8E567DA1CBEC}" type="presOf" srcId="{6E924323-314F-4B78-8E63-BC9C7EB3FB0D}" destId="{F0BBBFA8-02F9-497B-8385-47F6A7D8C444}" srcOrd="0" destOrd="2" presId="urn:microsoft.com/office/officeart/2005/8/layout/vList2"/>
    <dgm:cxn modelId="{CEC24D93-BBFE-403B-BC92-744C4D67E460}" type="presOf" srcId="{ACE8BADE-57B0-40EA-9CD9-F4F7416E28D8}" destId="{F0BBBFA8-02F9-497B-8385-47F6A7D8C444}" srcOrd="0" destOrd="1" presId="urn:microsoft.com/office/officeart/2005/8/layout/vList2"/>
    <dgm:cxn modelId="{F33D7F33-C029-4889-B74E-161BBF96E1B2}" type="presParOf" srcId="{65EAD0CF-92D9-44E5-A171-E07DA69EC22A}" destId="{D885CFAB-7641-4365-B6A2-A20BDB43FA91}" srcOrd="0" destOrd="0" presId="urn:microsoft.com/office/officeart/2005/8/layout/vList2"/>
    <dgm:cxn modelId="{61DFC4AE-8664-405A-95E3-7A7558E70AEC}" type="presParOf" srcId="{65EAD0CF-92D9-44E5-A171-E07DA69EC22A}" destId="{F0BBBFA8-02F9-497B-8385-47F6A7D8C4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0CA4B4E-5D28-4EFC-A203-5E337C4F258D}"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zh-CN" altLang="en-US"/>
        </a:p>
      </dgm:t>
    </dgm:pt>
    <dgm:pt modelId="{C3EAB613-7B1C-429F-B23F-F3C51793AD1C}">
      <dgm:prSet custT="1"/>
      <dgm:spPr>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dgm:spPr>
      <dgm:t>
        <a:bodyPr/>
        <a:lstStyle/>
        <a:p>
          <a:pPr rtl="0"/>
          <a:r>
            <a:rPr lang="zh-CN" altLang="en-US" sz="3400" dirty="0" smtClean="0">
              <a:solidFill>
                <a:schemeClr val="accent2">
                  <a:lumMod val="50000"/>
                </a:schemeClr>
              </a:solidFill>
              <a:latin typeface="黑体" pitchFamily="49" charset="-122"/>
              <a:ea typeface="黑体" pitchFamily="49" charset="-122"/>
            </a:rPr>
            <a:t>复杂、动态数据的挖掘</a:t>
          </a:r>
          <a:endParaRPr lang="zh-CN" altLang="en-US" sz="3400" dirty="0">
            <a:solidFill>
              <a:schemeClr val="accent2">
                <a:lumMod val="50000"/>
              </a:schemeClr>
            </a:solidFill>
            <a:latin typeface="黑体" pitchFamily="49" charset="-122"/>
            <a:ea typeface="黑体" pitchFamily="49" charset="-122"/>
          </a:endParaRPr>
        </a:p>
      </dgm:t>
    </dgm:pt>
    <dgm:pt modelId="{28A43CB8-4628-4128-8733-768D6697D88C}" type="parTrans" cxnId="{791E8E2D-9CA3-4DBF-81D0-FF097C1B3C82}">
      <dgm:prSet/>
      <dgm:spPr/>
      <dgm:t>
        <a:bodyPr/>
        <a:lstStyle/>
        <a:p>
          <a:endParaRPr lang="zh-CN" altLang="en-US"/>
        </a:p>
      </dgm:t>
    </dgm:pt>
    <dgm:pt modelId="{DDEE4063-A16C-4CBF-8CBE-30AEC94C551D}" type="sibTrans" cxnId="{791E8E2D-9CA3-4DBF-81D0-FF097C1B3C82}">
      <dgm:prSet/>
      <dgm:spPr/>
      <dgm:t>
        <a:bodyPr/>
        <a:lstStyle/>
        <a:p>
          <a:endParaRPr lang="zh-CN" altLang="en-US"/>
        </a:p>
      </dgm:t>
    </dgm:pt>
    <dgm:pt modelId="{6E924323-314F-4B78-8E63-BC9C7EB3FB0D}">
      <dgm:prSet custT="1"/>
      <dgm:spPr/>
      <dgm:t>
        <a:bodyPr/>
        <a:lstStyle/>
        <a:p>
          <a:pPr rtl="0"/>
          <a:r>
            <a:rPr lang="zh-CN" altLang="en-US" sz="2600" dirty="0" smtClean="0">
              <a:solidFill>
                <a:schemeClr val="accent2">
                  <a:lumMod val="50000"/>
                </a:schemeClr>
              </a:solidFill>
              <a:latin typeface="黑体" pitchFamily="49" charset="-122"/>
              <a:ea typeface="黑体" pitchFamily="49" charset="-122"/>
            </a:rPr>
            <a:t>成果</a:t>
          </a:r>
          <a:r>
            <a:rPr lang="en-US" altLang="zh-CN" sz="2600" dirty="0" smtClean="0"/>
            <a:t>	</a:t>
          </a:r>
          <a:r>
            <a:rPr lang="zh-CN" sz="2600" dirty="0" smtClean="0">
              <a:solidFill>
                <a:schemeClr val="tx2"/>
              </a:solidFill>
            </a:rPr>
            <a:t>❶</a:t>
          </a:r>
          <a:r>
            <a:rPr lang="en-US" altLang="zh-CN" sz="2600" dirty="0" smtClean="0"/>
            <a:t>G</a:t>
          </a:r>
          <a:r>
            <a:rPr lang="en-US" altLang="zh-CN" sz="2600" dirty="0" smtClean="0">
              <a:latin typeface="Palatino Linotype" pitchFamily="18" charset="0"/>
            </a:rPr>
            <a:t>oogle</a:t>
          </a:r>
          <a:r>
            <a:rPr lang="zh-CN" altLang="en-US" sz="2600" dirty="0" smtClean="0"/>
            <a:t>流感疫情预测</a:t>
          </a:r>
          <a:r>
            <a:rPr lang="en-US" altLang="zh-CN" sz="2600" dirty="0" smtClean="0">
              <a:solidFill>
                <a:schemeClr val="bg2">
                  <a:lumMod val="50000"/>
                </a:schemeClr>
              </a:solidFill>
              <a:latin typeface="Palatino Linotype" pitchFamily="18" charset="0"/>
            </a:rPr>
            <a:t/>
          </a:r>
          <a:br>
            <a:rPr lang="en-US" altLang="zh-CN" sz="2600" dirty="0" smtClean="0">
              <a:solidFill>
                <a:schemeClr val="bg2">
                  <a:lumMod val="50000"/>
                </a:schemeClr>
              </a:solidFill>
              <a:latin typeface="Palatino Linotype" pitchFamily="18" charset="0"/>
            </a:rPr>
          </a:br>
          <a:r>
            <a:rPr lang="en-US" altLang="zh-CN" sz="2600" dirty="0" smtClean="0">
              <a:solidFill>
                <a:schemeClr val="bg2">
                  <a:lumMod val="50000"/>
                </a:schemeClr>
              </a:solidFill>
              <a:latin typeface="Palatino Linotype" pitchFamily="18" charset="0"/>
            </a:rPr>
            <a:t>           </a:t>
          </a:r>
          <a:r>
            <a:rPr lang="zh-CN" altLang="zh-CN" sz="2600" dirty="0" smtClean="0">
              <a:solidFill>
                <a:schemeClr val="tx2"/>
              </a:solidFill>
            </a:rPr>
            <a:t>❷</a:t>
          </a:r>
          <a:r>
            <a:rPr lang="zh-CN" altLang="en-US" sz="2600" dirty="0" smtClean="0"/>
            <a:t>在线社交网络行为传播</a:t>
          </a:r>
          <a:endParaRPr lang="zh-CN" sz="2600" dirty="0">
            <a:solidFill>
              <a:schemeClr val="bg2">
                <a:lumMod val="50000"/>
              </a:schemeClr>
            </a:solidFill>
            <a:latin typeface="Palatino Linotype" pitchFamily="18" charset="0"/>
          </a:endParaRPr>
        </a:p>
      </dgm:t>
    </dgm:pt>
    <dgm:pt modelId="{E56FC529-B4E8-4023-AE7A-E17AE77FDEAC}" type="parTrans" cxnId="{4BD5D3C3-36D4-4681-BA85-DF888EE84C1A}">
      <dgm:prSet/>
      <dgm:spPr/>
      <dgm:t>
        <a:bodyPr/>
        <a:lstStyle/>
        <a:p>
          <a:endParaRPr lang="zh-CN" altLang="en-US"/>
        </a:p>
      </dgm:t>
    </dgm:pt>
    <dgm:pt modelId="{562CA683-A39C-4B5F-AE8F-72578DB96A5D}" type="sibTrans" cxnId="{4BD5D3C3-36D4-4681-BA85-DF888EE84C1A}">
      <dgm:prSet/>
      <dgm:spPr/>
      <dgm:t>
        <a:bodyPr/>
        <a:lstStyle/>
        <a:p>
          <a:endParaRPr lang="zh-CN" altLang="en-US"/>
        </a:p>
      </dgm:t>
    </dgm:pt>
    <dgm:pt modelId="{904E6EFF-E4C2-4FD7-990F-B99DA3B5CA30}">
      <dgm:prSet custT="1"/>
      <dgm:spPr/>
      <dgm:t>
        <a:bodyPr/>
        <a:lstStyle/>
        <a:p>
          <a:pPr rtl="0"/>
          <a:r>
            <a:rPr lang="zh-CN" altLang="en-US" sz="2600" dirty="0" smtClean="0">
              <a:solidFill>
                <a:schemeClr val="accent2">
                  <a:lumMod val="50000"/>
                </a:schemeClr>
              </a:solidFill>
              <a:latin typeface="黑体" pitchFamily="49" charset="-122"/>
              <a:ea typeface="黑体" pitchFamily="49" charset="-122"/>
            </a:rPr>
            <a:t>挑战</a:t>
          </a:r>
          <a:r>
            <a:rPr lang="en-US" altLang="zh-CN" sz="2600" dirty="0" smtClean="0"/>
            <a:t>	</a:t>
          </a:r>
          <a:r>
            <a:rPr lang="zh-CN" sz="2600" dirty="0" smtClean="0">
              <a:solidFill>
                <a:schemeClr val="tx2"/>
              </a:solidFill>
            </a:rPr>
            <a:t>❶</a:t>
          </a:r>
          <a:r>
            <a:rPr lang="zh-CN" altLang="en-US" sz="2600" dirty="0" smtClean="0"/>
            <a:t>结构化与非结构化数据并存</a:t>
          </a:r>
          <a:r>
            <a:rPr lang="en-US" altLang="zh-CN" sz="2600" dirty="0" smtClean="0"/>
            <a:t/>
          </a:r>
          <a:br>
            <a:rPr lang="en-US" altLang="zh-CN" sz="2600" dirty="0" smtClean="0"/>
          </a:br>
          <a:r>
            <a:rPr lang="en-US" altLang="zh-CN" sz="2600" dirty="0" smtClean="0"/>
            <a:t>	</a:t>
          </a:r>
          <a:r>
            <a:rPr lang="zh-CN" sz="2600" dirty="0" smtClean="0">
              <a:solidFill>
                <a:schemeClr val="tx2"/>
              </a:solidFill>
            </a:rPr>
            <a:t>❷</a:t>
          </a:r>
          <a:r>
            <a:rPr lang="zh-CN" altLang="en-US" sz="2600" dirty="0" smtClean="0"/>
            <a:t>动态复杂庞大的网络结构（如：社交数据）</a:t>
          </a:r>
          <a:r>
            <a:rPr lang="en-US" altLang="zh-CN" sz="2600" dirty="0" smtClean="0"/>
            <a:t/>
          </a:r>
          <a:br>
            <a:rPr lang="en-US" altLang="zh-CN" sz="2600" dirty="0" smtClean="0"/>
          </a:br>
          <a:r>
            <a:rPr lang="en-US" altLang="zh-CN" sz="2600" dirty="0" smtClean="0"/>
            <a:t>	</a:t>
          </a:r>
          <a:r>
            <a:rPr lang="zh-CN" sz="2600" dirty="0" smtClean="0">
              <a:solidFill>
                <a:schemeClr val="tx2"/>
              </a:solidFill>
            </a:rPr>
            <a:t>❸</a:t>
          </a:r>
          <a:r>
            <a:rPr lang="zh-CN" altLang="en-US" sz="2600" dirty="0" smtClean="0"/>
            <a:t>特定应用相关</a:t>
          </a:r>
          <a:endParaRPr lang="zh-CN" altLang="en-US" sz="2000" dirty="0"/>
        </a:p>
      </dgm:t>
    </dgm:pt>
    <dgm:pt modelId="{6D2BB5C5-8303-4D31-A756-8C4D1B9CADC7}" type="parTrans" cxnId="{44E25487-D0DE-4932-BC37-4BFA73CAB3D5}">
      <dgm:prSet/>
      <dgm:spPr/>
      <dgm:t>
        <a:bodyPr/>
        <a:lstStyle/>
        <a:p>
          <a:endParaRPr lang="zh-CN" altLang="en-US"/>
        </a:p>
      </dgm:t>
    </dgm:pt>
    <dgm:pt modelId="{34DC98FB-6F17-415D-91F1-7BA953E12413}" type="sibTrans" cxnId="{44E25487-D0DE-4932-BC37-4BFA73CAB3D5}">
      <dgm:prSet/>
      <dgm:spPr/>
      <dgm:t>
        <a:bodyPr/>
        <a:lstStyle/>
        <a:p>
          <a:endParaRPr lang="zh-CN" altLang="en-US"/>
        </a:p>
      </dgm:t>
    </dgm:pt>
    <dgm:pt modelId="{65EAD0CF-92D9-44E5-A171-E07DA69EC22A}" type="pres">
      <dgm:prSet presAssocID="{00CA4B4E-5D28-4EFC-A203-5E337C4F258D}" presName="linear" presStyleCnt="0">
        <dgm:presLayoutVars>
          <dgm:animLvl val="lvl"/>
          <dgm:resizeHandles val="exact"/>
        </dgm:presLayoutVars>
      </dgm:prSet>
      <dgm:spPr/>
      <dgm:t>
        <a:bodyPr/>
        <a:lstStyle/>
        <a:p>
          <a:endParaRPr lang="zh-CN" altLang="en-US"/>
        </a:p>
      </dgm:t>
    </dgm:pt>
    <dgm:pt modelId="{D885CFAB-7641-4365-B6A2-A20BDB43FA91}" type="pres">
      <dgm:prSet presAssocID="{C3EAB613-7B1C-429F-B23F-F3C51793AD1C}" presName="parentText" presStyleLbl="node1" presStyleIdx="0" presStyleCnt="1" custScaleY="68646" custLinFactNeighborY="-46139">
        <dgm:presLayoutVars>
          <dgm:chMax val="0"/>
          <dgm:bulletEnabled val="1"/>
        </dgm:presLayoutVars>
      </dgm:prSet>
      <dgm:spPr/>
      <dgm:t>
        <a:bodyPr/>
        <a:lstStyle/>
        <a:p>
          <a:endParaRPr lang="zh-CN" altLang="en-US"/>
        </a:p>
      </dgm:t>
    </dgm:pt>
    <dgm:pt modelId="{F0BBBFA8-02F9-497B-8385-47F6A7D8C444}" type="pres">
      <dgm:prSet presAssocID="{C3EAB613-7B1C-429F-B23F-F3C51793AD1C}" presName="childText" presStyleLbl="revTx" presStyleIdx="0" presStyleCnt="1" custScaleY="100478" custLinFactNeighborX="875" custLinFactNeighborY="-4407">
        <dgm:presLayoutVars>
          <dgm:bulletEnabled val="1"/>
        </dgm:presLayoutVars>
      </dgm:prSet>
      <dgm:spPr/>
      <dgm:t>
        <a:bodyPr/>
        <a:lstStyle/>
        <a:p>
          <a:endParaRPr lang="zh-CN" altLang="en-US"/>
        </a:p>
      </dgm:t>
    </dgm:pt>
  </dgm:ptLst>
  <dgm:cxnLst>
    <dgm:cxn modelId="{4BD5D3C3-36D4-4681-BA85-DF888EE84C1A}" srcId="{C3EAB613-7B1C-429F-B23F-F3C51793AD1C}" destId="{6E924323-314F-4B78-8E63-BC9C7EB3FB0D}" srcOrd="1" destOrd="0" parTransId="{E56FC529-B4E8-4023-AE7A-E17AE77FDEAC}" sibTransId="{562CA683-A39C-4B5F-AE8F-72578DB96A5D}"/>
    <dgm:cxn modelId="{37696901-8E3E-4232-B043-A78552027C6B}" type="presOf" srcId="{C3EAB613-7B1C-429F-B23F-F3C51793AD1C}" destId="{D885CFAB-7641-4365-B6A2-A20BDB43FA91}" srcOrd="0" destOrd="0" presId="urn:microsoft.com/office/officeart/2005/8/layout/vList2"/>
    <dgm:cxn modelId="{791E8E2D-9CA3-4DBF-81D0-FF097C1B3C82}" srcId="{00CA4B4E-5D28-4EFC-A203-5E337C4F258D}" destId="{C3EAB613-7B1C-429F-B23F-F3C51793AD1C}" srcOrd="0" destOrd="0" parTransId="{28A43CB8-4628-4128-8733-768D6697D88C}" sibTransId="{DDEE4063-A16C-4CBF-8CBE-30AEC94C551D}"/>
    <dgm:cxn modelId="{41B4F854-52BA-4D16-894E-B738964D99EF}" type="presOf" srcId="{00CA4B4E-5D28-4EFC-A203-5E337C4F258D}" destId="{65EAD0CF-92D9-44E5-A171-E07DA69EC22A}" srcOrd="0" destOrd="0" presId="urn:microsoft.com/office/officeart/2005/8/layout/vList2"/>
    <dgm:cxn modelId="{A74BDA58-5B29-4190-BAC4-14A7827AC430}" type="presOf" srcId="{904E6EFF-E4C2-4FD7-990F-B99DA3B5CA30}" destId="{F0BBBFA8-02F9-497B-8385-47F6A7D8C444}" srcOrd="0" destOrd="0" presId="urn:microsoft.com/office/officeart/2005/8/layout/vList2"/>
    <dgm:cxn modelId="{44E25487-D0DE-4932-BC37-4BFA73CAB3D5}" srcId="{C3EAB613-7B1C-429F-B23F-F3C51793AD1C}" destId="{904E6EFF-E4C2-4FD7-990F-B99DA3B5CA30}" srcOrd="0" destOrd="0" parTransId="{6D2BB5C5-8303-4D31-A756-8C4D1B9CADC7}" sibTransId="{34DC98FB-6F17-415D-91F1-7BA953E12413}"/>
    <dgm:cxn modelId="{9B43EEA5-6D12-47AD-98DA-30FC3686F53D}" type="presOf" srcId="{6E924323-314F-4B78-8E63-BC9C7EB3FB0D}" destId="{F0BBBFA8-02F9-497B-8385-47F6A7D8C444}" srcOrd="0" destOrd="1" presId="urn:microsoft.com/office/officeart/2005/8/layout/vList2"/>
    <dgm:cxn modelId="{A4FE1274-F09C-40B2-A084-AB26D0311CBE}" type="presParOf" srcId="{65EAD0CF-92D9-44E5-A171-E07DA69EC22A}" destId="{D885CFAB-7641-4365-B6A2-A20BDB43FA91}" srcOrd="0" destOrd="0" presId="urn:microsoft.com/office/officeart/2005/8/layout/vList2"/>
    <dgm:cxn modelId="{BBD0CC13-45DC-4020-9716-F147BED6E4ED}" type="presParOf" srcId="{65EAD0CF-92D9-44E5-A171-E07DA69EC22A}" destId="{F0BBBFA8-02F9-497B-8385-47F6A7D8C44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0CA4B4E-5D28-4EFC-A203-5E337C4F258D}"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zh-CN" altLang="en-US"/>
        </a:p>
      </dgm:t>
    </dgm:pt>
    <dgm:pt modelId="{C3EAB613-7B1C-429F-B23F-F3C51793AD1C}">
      <dgm:prSet custT="1"/>
      <dgm:spPr>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dgm:spPr>
      <dgm:t>
        <a:bodyPr/>
        <a:lstStyle/>
        <a:p>
          <a:pPr rtl="0"/>
          <a:r>
            <a:rPr lang="zh-CN" altLang="en-US" sz="3400" dirty="0" smtClean="0">
              <a:solidFill>
                <a:schemeClr val="accent2">
                  <a:lumMod val="50000"/>
                </a:schemeClr>
              </a:solidFill>
              <a:latin typeface="黑体" pitchFamily="49" charset="-122"/>
              <a:ea typeface="黑体" pitchFamily="49" charset="-122"/>
            </a:rPr>
            <a:t>信息共享与数据隐私保护</a:t>
          </a:r>
          <a:endParaRPr lang="zh-CN" altLang="en-US" sz="3400" dirty="0">
            <a:solidFill>
              <a:schemeClr val="accent2">
                <a:lumMod val="50000"/>
              </a:schemeClr>
            </a:solidFill>
            <a:latin typeface="黑体" pitchFamily="49" charset="-122"/>
            <a:ea typeface="黑体" pitchFamily="49" charset="-122"/>
          </a:endParaRPr>
        </a:p>
      </dgm:t>
    </dgm:pt>
    <dgm:pt modelId="{28A43CB8-4628-4128-8733-768D6697D88C}" type="parTrans" cxnId="{791E8E2D-9CA3-4DBF-81D0-FF097C1B3C82}">
      <dgm:prSet/>
      <dgm:spPr/>
      <dgm:t>
        <a:bodyPr/>
        <a:lstStyle/>
        <a:p>
          <a:endParaRPr lang="zh-CN" altLang="en-US"/>
        </a:p>
      </dgm:t>
    </dgm:pt>
    <dgm:pt modelId="{DDEE4063-A16C-4CBF-8CBE-30AEC94C551D}" type="sibTrans" cxnId="{791E8E2D-9CA3-4DBF-81D0-FF097C1B3C82}">
      <dgm:prSet/>
      <dgm:spPr/>
      <dgm:t>
        <a:bodyPr/>
        <a:lstStyle/>
        <a:p>
          <a:endParaRPr lang="zh-CN" altLang="en-US"/>
        </a:p>
      </dgm:t>
    </dgm:pt>
    <dgm:pt modelId="{ACE8BADE-57B0-40EA-9CD9-F4F7416E28D8}">
      <dgm:prSet custT="1"/>
      <dgm:spPr>
        <a:ln>
          <a:solidFill>
            <a:schemeClr val="bg1"/>
          </a:solidFill>
        </a:ln>
      </dgm:spPr>
      <dgm:t>
        <a:bodyPr/>
        <a:lstStyle/>
        <a:p>
          <a:pPr rtl="0"/>
          <a:r>
            <a:rPr lang="zh-CN" altLang="en-US" sz="2600" dirty="0" smtClean="0">
              <a:solidFill>
                <a:schemeClr val="accent2">
                  <a:lumMod val="50000"/>
                </a:schemeClr>
              </a:solidFill>
              <a:latin typeface="黑体" pitchFamily="49" charset="-122"/>
              <a:ea typeface="黑体" pitchFamily="49" charset="-122"/>
            </a:rPr>
            <a:t>挑战</a:t>
          </a:r>
          <a:r>
            <a:rPr lang="en-US" altLang="zh-CN" sz="2600" dirty="0" smtClean="0"/>
            <a:t>	</a:t>
          </a:r>
          <a:r>
            <a:rPr lang="zh-CN" sz="2600" dirty="0" smtClean="0">
              <a:solidFill>
                <a:schemeClr val="tx2"/>
              </a:solidFill>
            </a:rPr>
            <a:t>❶</a:t>
          </a:r>
          <a:r>
            <a:rPr lang="zh-CN" altLang="en-US" sz="2600" dirty="0" smtClean="0">
              <a:solidFill>
                <a:schemeClr val="tx1"/>
              </a:solidFill>
            </a:rPr>
            <a:t>保护用户隐私（信用卡、健康医疗 </a:t>
          </a:r>
          <a:r>
            <a:rPr lang="en-US" altLang="zh-CN" sz="2600" dirty="0" smtClean="0">
              <a:solidFill>
                <a:schemeClr val="tx1"/>
              </a:solidFill>
            </a:rPr>
            <a:t>… </a:t>
          </a:r>
          <a:r>
            <a:rPr lang="zh-CN" altLang="en-US" sz="2600" dirty="0" smtClean="0">
              <a:solidFill>
                <a:schemeClr val="tx1"/>
              </a:solidFill>
            </a:rPr>
            <a:t>）</a:t>
          </a:r>
          <a:r>
            <a:rPr lang="en-US" altLang="zh-CN" sz="2600" dirty="0" smtClean="0"/>
            <a:t/>
          </a:r>
          <a:br>
            <a:rPr lang="en-US" altLang="zh-CN" sz="2600" dirty="0" smtClean="0"/>
          </a:br>
          <a:r>
            <a:rPr lang="en-US" altLang="zh-CN" sz="2600" dirty="0" smtClean="0"/>
            <a:t>	</a:t>
          </a:r>
          <a:r>
            <a:rPr lang="zh-CN" sz="2600" dirty="0" smtClean="0">
              <a:solidFill>
                <a:schemeClr val="tx2"/>
              </a:solidFill>
            </a:rPr>
            <a:t>❷</a:t>
          </a:r>
          <a:r>
            <a:rPr lang="zh-CN" altLang="en-US" sz="2600" dirty="0" smtClean="0">
              <a:solidFill>
                <a:schemeClr val="tx1"/>
              </a:solidFill>
            </a:rPr>
            <a:t>实现信息共享（知识发现、共享与集成）</a:t>
          </a:r>
          <a:endParaRPr lang="zh-CN" altLang="en-US" sz="2000" dirty="0"/>
        </a:p>
      </dgm:t>
    </dgm:pt>
    <dgm:pt modelId="{C2690EB5-B37F-49FF-90DE-9F12ECF95942}" type="parTrans" cxnId="{79D3608C-6D05-4B5B-8069-39DE80AC4438}">
      <dgm:prSet/>
      <dgm:spPr/>
      <dgm:t>
        <a:bodyPr/>
        <a:lstStyle/>
        <a:p>
          <a:endParaRPr lang="zh-CN" altLang="en-US"/>
        </a:p>
      </dgm:t>
    </dgm:pt>
    <dgm:pt modelId="{7B7C0397-F206-4503-B908-83250DF2EA22}" type="sibTrans" cxnId="{79D3608C-6D05-4B5B-8069-39DE80AC4438}">
      <dgm:prSet/>
      <dgm:spPr/>
      <dgm:t>
        <a:bodyPr/>
        <a:lstStyle/>
        <a:p>
          <a:endParaRPr lang="zh-CN" altLang="en-US"/>
        </a:p>
      </dgm:t>
    </dgm:pt>
    <dgm:pt modelId="{904E6EFF-E4C2-4FD7-990F-B99DA3B5CA30}">
      <dgm:prSet custT="1"/>
      <dgm:spPr>
        <a:ln>
          <a:solidFill>
            <a:schemeClr val="bg1"/>
          </a:solidFill>
        </a:ln>
      </dgm:spPr>
      <dgm:t>
        <a:bodyPr/>
        <a:lstStyle/>
        <a:p>
          <a:pPr rtl="0"/>
          <a:endParaRPr lang="zh-CN" altLang="en-US" sz="2000" dirty="0"/>
        </a:p>
      </dgm:t>
    </dgm:pt>
    <dgm:pt modelId="{6D2BB5C5-8303-4D31-A756-8C4D1B9CADC7}" type="parTrans" cxnId="{44E25487-D0DE-4932-BC37-4BFA73CAB3D5}">
      <dgm:prSet/>
      <dgm:spPr/>
      <dgm:t>
        <a:bodyPr/>
        <a:lstStyle/>
        <a:p>
          <a:endParaRPr lang="zh-CN" altLang="en-US"/>
        </a:p>
      </dgm:t>
    </dgm:pt>
    <dgm:pt modelId="{34DC98FB-6F17-415D-91F1-7BA953E12413}" type="sibTrans" cxnId="{44E25487-D0DE-4932-BC37-4BFA73CAB3D5}">
      <dgm:prSet/>
      <dgm:spPr/>
      <dgm:t>
        <a:bodyPr/>
        <a:lstStyle/>
        <a:p>
          <a:endParaRPr lang="zh-CN" altLang="en-US"/>
        </a:p>
      </dgm:t>
    </dgm:pt>
    <dgm:pt modelId="{6E924323-314F-4B78-8E63-BC9C7EB3FB0D}">
      <dgm:prSet custT="1"/>
      <dgm:spPr>
        <a:ln>
          <a:solidFill>
            <a:schemeClr val="bg1"/>
          </a:solidFill>
        </a:ln>
      </dgm:spPr>
      <dgm:t>
        <a:bodyPr/>
        <a:lstStyle/>
        <a:p>
          <a:pPr rtl="0"/>
          <a:r>
            <a:rPr lang="zh-CN" altLang="en-US" sz="2600" dirty="0" smtClean="0">
              <a:solidFill>
                <a:schemeClr val="accent2">
                  <a:lumMod val="50000"/>
                </a:schemeClr>
              </a:solidFill>
              <a:latin typeface="黑体" pitchFamily="49" charset="-122"/>
              <a:ea typeface="黑体" pitchFamily="49" charset="-122"/>
            </a:rPr>
            <a:t>方法</a:t>
          </a:r>
          <a:r>
            <a:rPr lang="en-US" altLang="zh-CN" sz="2600" dirty="0" smtClean="0"/>
            <a:t>	</a:t>
          </a:r>
          <a:r>
            <a:rPr lang="zh-CN" sz="2600" dirty="0" smtClean="0">
              <a:solidFill>
                <a:schemeClr val="tx2"/>
              </a:solidFill>
            </a:rPr>
            <a:t>❶</a:t>
          </a:r>
          <a:r>
            <a:rPr lang="zh-CN" altLang="en-US" sz="2600" dirty="0" smtClean="0">
              <a:solidFill>
                <a:schemeClr val="tx1"/>
              </a:solidFill>
            </a:rPr>
            <a:t>隐私保护</a:t>
          </a:r>
          <a:r>
            <a:rPr lang="en-US" altLang="zh-CN" sz="2600" dirty="0" smtClean="0">
              <a:solidFill>
                <a:schemeClr val="tx1"/>
              </a:solidFill>
            </a:rPr>
            <a:t/>
          </a:r>
          <a:br>
            <a:rPr lang="en-US" altLang="zh-CN" sz="2600" dirty="0" smtClean="0">
              <a:solidFill>
                <a:schemeClr val="tx1"/>
              </a:solidFill>
            </a:rPr>
          </a:br>
          <a:r>
            <a:rPr lang="en-US" altLang="zh-CN" sz="2600" dirty="0" smtClean="0">
              <a:solidFill>
                <a:schemeClr val="tx1"/>
              </a:solidFill>
            </a:rPr>
            <a:t>                 </a:t>
          </a:r>
          <a:r>
            <a:rPr lang="zh-CN" altLang="en-US" sz="2000" dirty="0" smtClean="0">
              <a:solidFill>
                <a:schemeClr val="tx1"/>
              </a:solidFill>
              <a:latin typeface="黑体" pitchFamily="49" charset="-122"/>
              <a:ea typeface="黑体" pitchFamily="49" charset="-122"/>
            </a:rPr>
            <a:t>限制敏感信息访问 （访问控制、认证机制 </a:t>
          </a:r>
          <a:r>
            <a:rPr lang="en-US" altLang="zh-CN" sz="2000" dirty="0" smtClean="0">
              <a:solidFill>
                <a:schemeClr val="tx1"/>
              </a:solidFill>
              <a:latin typeface="黑体" pitchFamily="49" charset="-122"/>
              <a:ea typeface="黑体" pitchFamily="49" charset="-122"/>
            </a:rPr>
            <a:t>… </a:t>
          </a:r>
          <a:r>
            <a:rPr lang="zh-CN" altLang="en-US" sz="2000" dirty="0" smtClean="0">
              <a:solidFill>
                <a:schemeClr val="tx1"/>
              </a:solidFill>
              <a:latin typeface="黑体" pitchFamily="49" charset="-122"/>
              <a:ea typeface="黑体" pitchFamily="49" charset="-122"/>
            </a:rPr>
            <a:t>）</a:t>
          </a:r>
          <a:r>
            <a:rPr lang="en-US" altLang="zh-CN" sz="2000" dirty="0" smtClean="0">
              <a:solidFill>
                <a:schemeClr val="tx1"/>
              </a:solidFill>
              <a:latin typeface="黑体" pitchFamily="49" charset="-122"/>
              <a:ea typeface="黑体" pitchFamily="49" charset="-122"/>
            </a:rPr>
            <a:t/>
          </a:r>
          <a:br>
            <a:rPr lang="en-US" altLang="zh-CN" sz="2000" dirty="0" smtClean="0">
              <a:solidFill>
                <a:schemeClr val="tx1"/>
              </a:solidFill>
              <a:latin typeface="黑体" pitchFamily="49" charset="-122"/>
              <a:ea typeface="黑体" pitchFamily="49" charset="-122"/>
            </a:rPr>
          </a:br>
          <a:r>
            <a:rPr lang="en-US" altLang="zh-CN" sz="2000" dirty="0" smtClean="0">
              <a:solidFill>
                <a:schemeClr val="tx1"/>
              </a:solidFill>
              <a:latin typeface="黑体" pitchFamily="49" charset="-122"/>
              <a:ea typeface="黑体" pitchFamily="49" charset="-122"/>
            </a:rPr>
            <a:t>          </a:t>
          </a:r>
          <a:r>
            <a:rPr lang="zh-CN" altLang="en-US" sz="2000" dirty="0" smtClean="0">
              <a:solidFill>
                <a:schemeClr val="tx1"/>
              </a:solidFill>
              <a:latin typeface="黑体" pitchFamily="49" charset="-122"/>
              <a:ea typeface="黑体" pitchFamily="49" charset="-122"/>
            </a:rPr>
            <a:t>匿名化敏感数据 （数据注入随机性）</a:t>
          </a:r>
          <a:r>
            <a:rPr lang="en-US" altLang="zh-CN" sz="2600" dirty="0" smtClean="0">
              <a:solidFill>
                <a:schemeClr val="bg2">
                  <a:lumMod val="50000"/>
                </a:schemeClr>
              </a:solidFill>
            </a:rPr>
            <a:t/>
          </a:r>
          <a:br>
            <a:rPr lang="en-US" altLang="zh-CN" sz="2600" dirty="0" smtClean="0">
              <a:solidFill>
                <a:schemeClr val="bg2">
                  <a:lumMod val="50000"/>
                </a:schemeClr>
              </a:solidFill>
            </a:rPr>
          </a:br>
          <a:r>
            <a:rPr lang="en-US" altLang="zh-CN" sz="2600" dirty="0" smtClean="0"/>
            <a:t>	</a:t>
          </a:r>
          <a:r>
            <a:rPr lang="zh-CN" sz="2600" dirty="0" smtClean="0">
              <a:solidFill>
                <a:schemeClr val="tx2"/>
              </a:solidFill>
            </a:rPr>
            <a:t>❷</a:t>
          </a:r>
          <a:r>
            <a:rPr lang="zh-CN" altLang="en-US" sz="2600" dirty="0" smtClean="0">
              <a:solidFill>
                <a:schemeClr val="tx1"/>
              </a:solidFill>
            </a:rPr>
            <a:t>隐私保护的数据</a:t>
          </a:r>
          <a:r>
            <a:rPr lang="zh-CN" altLang="en-US" sz="2600" dirty="0" smtClean="0">
              <a:solidFill>
                <a:schemeClr val="tx1"/>
              </a:solidFill>
              <a:latin typeface="Palatino Linotype" pitchFamily="18" charset="0"/>
            </a:rPr>
            <a:t>挖掘</a:t>
          </a:r>
          <a:r>
            <a:rPr lang="en-US" altLang="zh-CN" sz="2600" dirty="0" smtClean="0">
              <a:solidFill>
                <a:schemeClr val="tx1"/>
              </a:solidFill>
              <a:latin typeface="Palatino Linotype" pitchFamily="18" charset="0"/>
            </a:rPr>
            <a:t/>
          </a:r>
          <a:br>
            <a:rPr lang="en-US" altLang="zh-CN" sz="2600" dirty="0" smtClean="0">
              <a:solidFill>
                <a:schemeClr val="tx1"/>
              </a:solidFill>
              <a:latin typeface="Palatino Linotype" pitchFamily="18" charset="0"/>
            </a:rPr>
          </a:br>
          <a:r>
            <a:rPr lang="en-US" altLang="zh-CN" sz="2000" dirty="0" smtClean="0">
              <a:solidFill>
                <a:schemeClr val="tx1"/>
              </a:solidFill>
              <a:latin typeface="黑体" pitchFamily="49" charset="-122"/>
              <a:ea typeface="黑体" pitchFamily="49" charset="-122"/>
            </a:rPr>
            <a:t>          </a:t>
          </a:r>
          <a:r>
            <a:rPr lang="zh-CN" altLang="en-US" sz="2000" dirty="0" smtClean="0">
              <a:solidFill>
                <a:schemeClr val="tx1"/>
              </a:solidFill>
              <a:latin typeface="黑体" pitchFamily="49" charset="-122"/>
              <a:ea typeface="黑体" pitchFamily="49" charset="-122"/>
            </a:rPr>
            <a:t>使用特殊通信协议避免访问个体数据</a:t>
          </a:r>
          <a:r>
            <a:rPr lang="en-US" altLang="zh-CN" sz="2000" dirty="0" smtClean="0">
              <a:solidFill>
                <a:schemeClr val="tx1"/>
              </a:solidFill>
              <a:latin typeface="黑体" pitchFamily="49" charset="-122"/>
              <a:ea typeface="黑体" pitchFamily="49" charset="-122"/>
            </a:rPr>
            <a:t/>
          </a:r>
          <a:br>
            <a:rPr lang="en-US" altLang="zh-CN" sz="2000" dirty="0" smtClean="0">
              <a:solidFill>
                <a:schemeClr val="tx1"/>
              </a:solidFill>
              <a:latin typeface="黑体" pitchFamily="49" charset="-122"/>
              <a:ea typeface="黑体" pitchFamily="49" charset="-122"/>
            </a:rPr>
          </a:br>
          <a:r>
            <a:rPr lang="en-US" altLang="zh-CN" sz="2000" dirty="0" smtClean="0">
              <a:solidFill>
                <a:schemeClr val="tx1"/>
              </a:solidFill>
              <a:latin typeface="黑体" pitchFamily="49" charset="-122"/>
              <a:ea typeface="黑体" pitchFamily="49" charset="-122"/>
            </a:rPr>
            <a:t>          </a:t>
          </a:r>
          <a:r>
            <a:rPr lang="zh-CN" altLang="en-US" sz="2000" dirty="0" smtClean="0">
              <a:solidFill>
                <a:schemeClr val="tx1"/>
              </a:solidFill>
              <a:latin typeface="黑体" pitchFamily="49" charset="-122"/>
              <a:ea typeface="黑体" pitchFamily="49" charset="-122"/>
            </a:rPr>
            <a:t>设计匿名数据的挖掘方法</a:t>
          </a:r>
          <a:endParaRPr lang="zh-CN" sz="2000" dirty="0">
            <a:solidFill>
              <a:schemeClr val="bg2">
                <a:lumMod val="50000"/>
              </a:schemeClr>
            </a:solidFill>
            <a:latin typeface="黑体" pitchFamily="49" charset="-122"/>
            <a:ea typeface="黑体" pitchFamily="49" charset="-122"/>
          </a:endParaRPr>
        </a:p>
      </dgm:t>
    </dgm:pt>
    <dgm:pt modelId="{562CA683-A39C-4B5F-AE8F-72578DB96A5D}" type="sibTrans" cxnId="{4BD5D3C3-36D4-4681-BA85-DF888EE84C1A}">
      <dgm:prSet/>
      <dgm:spPr/>
      <dgm:t>
        <a:bodyPr/>
        <a:lstStyle/>
        <a:p>
          <a:endParaRPr lang="zh-CN" altLang="en-US"/>
        </a:p>
      </dgm:t>
    </dgm:pt>
    <dgm:pt modelId="{E56FC529-B4E8-4023-AE7A-E17AE77FDEAC}" type="parTrans" cxnId="{4BD5D3C3-36D4-4681-BA85-DF888EE84C1A}">
      <dgm:prSet/>
      <dgm:spPr/>
      <dgm:t>
        <a:bodyPr/>
        <a:lstStyle/>
        <a:p>
          <a:endParaRPr lang="zh-CN" altLang="en-US"/>
        </a:p>
      </dgm:t>
    </dgm:pt>
    <dgm:pt modelId="{DD523403-E0A8-4C68-B367-47E053426E76}">
      <dgm:prSet custT="1"/>
      <dgm:spPr>
        <a:ln>
          <a:solidFill>
            <a:schemeClr val="bg1"/>
          </a:solidFill>
        </a:ln>
      </dgm:spPr>
      <dgm:t>
        <a:bodyPr/>
        <a:lstStyle/>
        <a:p>
          <a:pPr rtl="0"/>
          <a:endParaRPr lang="zh-CN" sz="2000" dirty="0">
            <a:solidFill>
              <a:schemeClr val="bg2">
                <a:lumMod val="50000"/>
              </a:schemeClr>
            </a:solidFill>
            <a:latin typeface="Palatino Linotype" pitchFamily="18" charset="0"/>
          </a:endParaRPr>
        </a:p>
      </dgm:t>
    </dgm:pt>
    <dgm:pt modelId="{1CA8997D-97AB-4CEB-A155-894ECBB3A1A5}" type="parTrans" cxnId="{FF139401-BC6E-403F-88D6-5F55E3A8206E}">
      <dgm:prSet/>
      <dgm:spPr/>
      <dgm:t>
        <a:bodyPr/>
        <a:lstStyle/>
        <a:p>
          <a:endParaRPr lang="zh-CN" altLang="en-US"/>
        </a:p>
      </dgm:t>
    </dgm:pt>
    <dgm:pt modelId="{8966D1F9-8866-47F5-A7B4-B5E387BF0B16}" type="sibTrans" cxnId="{FF139401-BC6E-403F-88D6-5F55E3A8206E}">
      <dgm:prSet/>
      <dgm:spPr/>
      <dgm:t>
        <a:bodyPr/>
        <a:lstStyle/>
        <a:p>
          <a:endParaRPr lang="zh-CN" altLang="en-US"/>
        </a:p>
      </dgm:t>
    </dgm:pt>
    <dgm:pt modelId="{65EAD0CF-92D9-44E5-A171-E07DA69EC22A}" type="pres">
      <dgm:prSet presAssocID="{00CA4B4E-5D28-4EFC-A203-5E337C4F258D}" presName="linear" presStyleCnt="0">
        <dgm:presLayoutVars>
          <dgm:animLvl val="lvl"/>
          <dgm:resizeHandles val="exact"/>
        </dgm:presLayoutVars>
      </dgm:prSet>
      <dgm:spPr/>
      <dgm:t>
        <a:bodyPr/>
        <a:lstStyle/>
        <a:p>
          <a:endParaRPr lang="zh-CN" altLang="en-US"/>
        </a:p>
      </dgm:t>
    </dgm:pt>
    <dgm:pt modelId="{D885CFAB-7641-4365-B6A2-A20BDB43FA91}" type="pres">
      <dgm:prSet presAssocID="{C3EAB613-7B1C-429F-B23F-F3C51793AD1C}" presName="parentText" presStyleLbl="node1" presStyleIdx="0" presStyleCnt="1" custScaleY="78632" custLinFactNeighborY="-17395">
        <dgm:presLayoutVars>
          <dgm:chMax val="0"/>
          <dgm:bulletEnabled val="1"/>
        </dgm:presLayoutVars>
      </dgm:prSet>
      <dgm:spPr/>
      <dgm:t>
        <a:bodyPr/>
        <a:lstStyle/>
        <a:p>
          <a:endParaRPr lang="zh-CN" altLang="en-US"/>
        </a:p>
      </dgm:t>
    </dgm:pt>
    <dgm:pt modelId="{F0BBBFA8-02F9-497B-8385-47F6A7D8C444}" type="pres">
      <dgm:prSet presAssocID="{C3EAB613-7B1C-429F-B23F-F3C51793AD1C}" presName="childText" presStyleLbl="revTx" presStyleIdx="0" presStyleCnt="1" custScaleY="95220" custLinFactNeighborY="-9199">
        <dgm:presLayoutVars>
          <dgm:bulletEnabled val="1"/>
        </dgm:presLayoutVars>
      </dgm:prSet>
      <dgm:spPr/>
      <dgm:t>
        <a:bodyPr/>
        <a:lstStyle/>
        <a:p>
          <a:endParaRPr lang="zh-CN" altLang="en-US"/>
        </a:p>
      </dgm:t>
    </dgm:pt>
  </dgm:ptLst>
  <dgm:cxnLst>
    <dgm:cxn modelId="{24462C0C-0DBA-461B-A3A2-DD028FCCA853}" type="presOf" srcId="{ACE8BADE-57B0-40EA-9CD9-F4F7416E28D8}" destId="{F0BBBFA8-02F9-497B-8385-47F6A7D8C444}" srcOrd="0" destOrd="1" presId="urn:microsoft.com/office/officeart/2005/8/layout/vList2"/>
    <dgm:cxn modelId="{93431C8D-1877-4091-AE72-E8F894523486}" type="presOf" srcId="{DD523403-E0A8-4C68-B367-47E053426E76}" destId="{F0BBBFA8-02F9-497B-8385-47F6A7D8C444}" srcOrd="0" destOrd="3" presId="urn:microsoft.com/office/officeart/2005/8/layout/vList2"/>
    <dgm:cxn modelId="{6D37AE30-9ACF-411E-96E7-EC3684864A72}" type="presOf" srcId="{904E6EFF-E4C2-4FD7-990F-B99DA3B5CA30}" destId="{F0BBBFA8-02F9-497B-8385-47F6A7D8C444}" srcOrd="0" destOrd="0" presId="urn:microsoft.com/office/officeart/2005/8/layout/vList2"/>
    <dgm:cxn modelId="{D8A67B80-0B13-4DF1-885E-8FD593EFDCA3}" type="presOf" srcId="{C3EAB613-7B1C-429F-B23F-F3C51793AD1C}" destId="{D885CFAB-7641-4365-B6A2-A20BDB43FA91}" srcOrd="0" destOrd="0" presId="urn:microsoft.com/office/officeart/2005/8/layout/vList2"/>
    <dgm:cxn modelId="{791E8E2D-9CA3-4DBF-81D0-FF097C1B3C82}" srcId="{00CA4B4E-5D28-4EFC-A203-5E337C4F258D}" destId="{C3EAB613-7B1C-429F-B23F-F3C51793AD1C}" srcOrd="0" destOrd="0" parTransId="{28A43CB8-4628-4128-8733-768D6697D88C}" sibTransId="{DDEE4063-A16C-4CBF-8CBE-30AEC94C551D}"/>
    <dgm:cxn modelId="{79D3608C-6D05-4B5B-8069-39DE80AC4438}" srcId="{C3EAB613-7B1C-429F-B23F-F3C51793AD1C}" destId="{ACE8BADE-57B0-40EA-9CD9-F4F7416E28D8}" srcOrd="1" destOrd="0" parTransId="{C2690EB5-B37F-49FF-90DE-9F12ECF95942}" sibTransId="{7B7C0397-F206-4503-B908-83250DF2EA22}"/>
    <dgm:cxn modelId="{4BD5D3C3-36D4-4681-BA85-DF888EE84C1A}" srcId="{C3EAB613-7B1C-429F-B23F-F3C51793AD1C}" destId="{6E924323-314F-4B78-8E63-BC9C7EB3FB0D}" srcOrd="2" destOrd="0" parTransId="{E56FC529-B4E8-4023-AE7A-E17AE77FDEAC}" sibTransId="{562CA683-A39C-4B5F-AE8F-72578DB96A5D}"/>
    <dgm:cxn modelId="{D7CC76CA-5FAA-4CB9-AAEA-F1819D20438E}" type="presOf" srcId="{00CA4B4E-5D28-4EFC-A203-5E337C4F258D}" destId="{65EAD0CF-92D9-44E5-A171-E07DA69EC22A}" srcOrd="0" destOrd="0" presId="urn:microsoft.com/office/officeart/2005/8/layout/vList2"/>
    <dgm:cxn modelId="{FF139401-BC6E-403F-88D6-5F55E3A8206E}" srcId="{C3EAB613-7B1C-429F-B23F-F3C51793AD1C}" destId="{DD523403-E0A8-4C68-B367-47E053426E76}" srcOrd="3" destOrd="0" parTransId="{1CA8997D-97AB-4CEB-A155-894ECBB3A1A5}" sibTransId="{8966D1F9-8866-47F5-A7B4-B5E387BF0B16}"/>
    <dgm:cxn modelId="{48D8E857-8A6B-4D50-9904-396B19B87314}" type="presOf" srcId="{6E924323-314F-4B78-8E63-BC9C7EB3FB0D}" destId="{F0BBBFA8-02F9-497B-8385-47F6A7D8C444}" srcOrd="0" destOrd="2" presId="urn:microsoft.com/office/officeart/2005/8/layout/vList2"/>
    <dgm:cxn modelId="{44E25487-D0DE-4932-BC37-4BFA73CAB3D5}" srcId="{C3EAB613-7B1C-429F-B23F-F3C51793AD1C}" destId="{904E6EFF-E4C2-4FD7-990F-B99DA3B5CA30}" srcOrd="0" destOrd="0" parTransId="{6D2BB5C5-8303-4D31-A756-8C4D1B9CADC7}" sibTransId="{34DC98FB-6F17-415D-91F1-7BA953E12413}"/>
    <dgm:cxn modelId="{BCE72BF9-350B-4FE1-B206-E735E41C31CB}" type="presParOf" srcId="{65EAD0CF-92D9-44E5-A171-E07DA69EC22A}" destId="{D885CFAB-7641-4365-B6A2-A20BDB43FA91}" srcOrd="0" destOrd="0" presId="urn:microsoft.com/office/officeart/2005/8/layout/vList2"/>
    <dgm:cxn modelId="{695DDAB6-33BF-4286-96EE-2AD65DB3C9FC}" type="presParOf" srcId="{65EAD0CF-92D9-44E5-A171-E07DA69EC22A}" destId="{F0BBBFA8-02F9-497B-8385-47F6A7D8C4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D0CF887-DBD7-437F-A704-4E30484EE005}" type="doc">
      <dgm:prSet loTypeId="urn:microsoft.com/office/officeart/2005/8/layout/cycle2" loCatId="cycle" qsTypeId="urn:microsoft.com/office/officeart/2005/8/quickstyle/simple1" qsCatId="simple" csTypeId="urn:microsoft.com/office/officeart/2005/8/colors/colorful1" csCatId="colorful"/>
      <dgm:spPr/>
      <dgm:t>
        <a:bodyPr/>
        <a:lstStyle/>
        <a:p>
          <a:endParaRPr lang="zh-CN" altLang="en-US"/>
        </a:p>
      </dgm:t>
    </dgm:pt>
    <dgm:pt modelId="{1E2C05D6-9555-4056-9449-CBFF9E62C315}">
      <dgm:prSet custT="1"/>
      <dgm:spPr/>
      <dgm:t>
        <a:bodyPr/>
        <a:lstStyle/>
        <a:p>
          <a:pPr rtl="0"/>
          <a:r>
            <a:rPr lang="zh-CN" altLang="en-US" sz="1800" b="1" dirty="0" smtClean="0">
              <a:solidFill>
                <a:schemeClr val="tx1"/>
              </a:solidFill>
              <a:latin typeface="黑体" pitchFamily="49" charset="-122"/>
              <a:ea typeface="黑体" pitchFamily="49" charset="-122"/>
            </a:rPr>
            <a:t>系统层</a:t>
          </a:r>
          <a:endParaRPr lang="zh-CN" altLang="en-US" sz="1800" b="1" dirty="0">
            <a:solidFill>
              <a:schemeClr val="tx1"/>
            </a:solidFill>
            <a:latin typeface="黑体" pitchFamily="49" charset="-122"/>
            <a:ea typeface="黑体" pitchFamily="49" charset="-122"/>
          </a:endParaRPr>
        </a:p>
      </dgm:t>
    </dgm:pt>
    <dgm:pt modelId="{3F248F32-92F6-48F1-8332-600AC7739D1A}" type="parTrans" cxnId="{FA56804D-7838-4C4A-A071-218B97DFC327}">
      <dgm:prSet/>
      <dgm:spPr/>
      <dgm:t>
        <a:bodyPr/>
        <a:lstStyle/>
        <a:p>
          <a:endParaRPr lang="zh-CN" altLang="en-US"/>
        </a:p>
      </dgm:t>
    </dgm:pt>
    <dgm:pt modelId="{32E33FF9-BAD2-4084-818F-4C0FA85C407C}" type="sibTrans" cxnId="{FA56804D-7838-4C4A-A071-218B97DFC327}">
      <dgm:prSet/>
      <dgm:spPr/>
      <dgm:t>
        <a:bodyPr/>
        <a:lstStyle/>
        <a:p>
          <a:endParaRPr lang="zh-CN" altLang="en-US"/>
        </a:p>
      </dgm:t>
    </dgm:pt>
    <dgm:pt modelId="{345EFFC8-3470-4076-86D8-27B2A801E5C4}">
      <dgm:prSet custT="1"/>
      <dgm:spPr/>
      <dgm:t>
        <a:bodyPr/>
        <a:lstStyle/>
        <a:p>
          <a:pPr rtl="0"/>
          <a:r>
            <a:rPr lang="zh-CN" altLang="en-US" sz="1600" dirty="0" smtClean="0">
              <a:solidFill>
                <a:schemeClr val="tx1"/>
              </a:solidFill>
            </a:rPr>
            <a:t>高性能计算环境</a:t>
          </a:r>
          <a:endParaRPr lang="zh-CN" altLang="en-US" sz="1600" dirty="0">
            <a:solidFill>
              <a:schemeClr val="tx1"/>
            </a:solidFill>
          </a:endParaRPr>
        </a:p>
      </dgm:t>
    </dgm:pt>
    <dgm:pt modelId="{7505176B-7D74-43B1-A9D6-5AC0C594A9B9}" type="parTrans" cxnId="{E4D6278C-4916-48B0-AD9B-090DA6700912}">
      <dgm:prSet/>
      <dgm:spPr/>
      <dgm:t>
        <a:bodyPr/>
        <a:lstStyle/>
        <a:p>
          <a:endParaRPr lang="zh-CN" altLang="en-US"/>
        </a:p>
      </dgm:t>
    </dgm:pt>
    <dgm:pt modelId="{DA16FE83-7538-40A0-AC3C-EE15E74C6D90}" type="sibTrans" cxnId="{E4D6278C-4916-48B0-AD9B-090DA6700912}">
      <dgm:prSet/>
      <dgm:spPr/>
      <dgm:t>
        <a:bodyPr/>
        <a:lstStyle/>
        <a:p>
          <a:endParaRPr lang="zh-CN" altLang="en-US"/>
        </a:p>
      </dgm:t>
    </dgm:pt>
    <dgm:pt modelId="{87D669C8-FE00-4D76-8725-AEF1C998F3C9}">
      <dgm:prSet custT="1"/>
      <dgm:spPr/>
      <dgm:t>
        <a:bodyPr/>
        <a:lstStyle/>
        <a:p>
          <a:pPr rtl="0"/>
          <a:r>
            <a:rPr lang="zh-CN" altLang="en-US" sz="1600" dirty="0" smtClean="0">
              <a:solidFill>
                <a:schemeClr val="tx1"/>
              </a:solidFill>
            </a:rPr>
            <a:t>挑战：考虑样本、模型、数据源之间的复杂关系和动态演化</a:t>
          </a:r>
          <a:endParaRPr lang="zh-CN" altLang="en-US" sz="1600" dirty="0">
            <a:solidFill>
              <a:schemeClr val="tx1"/>
            </a:solidFill>
          </a:endParaRPr>
        </a:p>
      </dgm:t>
    </dgm:pt>
    <dgm:pt modelId="{88AC91DD-59AF-4854-9A48-0CCCEEC38206}" type="parTrans" cxnId="{F31BBDA7-C9B3-4CDC-BDF3-5937FBD380A1}">
      <dgm:prSet/>
      <dgm:spPr/>
      <dgm:t>
        <a:bodyPr/>
        <a:lstStyle/>
        <a:p>
          <a:endParaRPr lang="zh-CN" altLang="en-US"/>
        </a:p>
      </dgm:t>
    </dgm:pt>
    <dgm:pt modelId="{638EA997-F249-44FF-BB22-234850B7EC94}" type="sibTrans" cxnId="{F31BBDA7-C9B3-4CDC-BDF3-5937FBD380A1}">
      <dgm:prSet/>
      <dgm:spPr/>
      <dgm:t>
        <a:bodyPr/>
        <a:lstStyle/>
        <a:p>
          <a:endParaRPr lang="zh-CN" altLang="en-US"/>
        </a:p>
      </dgm:t>
    </dgm:pt>
    <dgm:pt modelId="{8827F0B0-87DF-428C-B3EC-4284EE24146A}">
      <dgm:prSet custT="1"/>
      <dgm:spPr/>
      <dgm:t>
        <a:bodyPr/>
        <a:lstStyle/>
        <a:p>
          <a:pPr rtl="0"/>
          <a:r>
            <a:rPr lang="zh-CN" altLang="en-US" sz="1800" b="1" dirty="0" smtClean="0">
              <a:solidFill>
                <a:schemeClr val="tx1"/>
              </a:solidFill>
              <a:latin typeface="黑体" pitchFamily="49" charset="-122"/>
              <a:ea typeface="黑体" pitchFamily="49" charset="-122"/>
            </a:rPr>
            <a:t>数据层</a:t>
          </a:r>
          <a:endParaRPr lang="zh-CN" altLang="en-US" sz="1800" b="1" dirty="0">
            <a:solidFill>
              <a:schemeClr val="tx1"/>
            </a:solidFill>
            <a:latin typeface="黑体" pitchFamily="49" charset="-122"/>
            <a:ea typeface="黑体" pitchFamily="49" charset="-122"/>
          </a:endParaRPr>
        </a:p>
      </dgm:t>
    </dgm:pt>
    <dgm:pt modelId="{858A8E81-F6D1-4B54-ADB9-C48DFAD66C07}" type="parTrans" cxnId="{0425999A-7123-47C3-9D49-FE5525967ABD}">
      <dgm:prSet/>
      <dgm:spPr/>
      <dgm:t>
        <a:bodyPr/>
        <a:lstStyle/>
        <a:p>
          <a:endParaRPr lang="zh-CN" altLang="en-US"/>
        </a:p>
      </dgm:t>
    </dgm:pt>
    <dgm:pt modelId="{C5E389C6-4A89-463D-9819-623ED273B1EE}" type="sibTrans" cxnId="{0425999A-7123-47C3-9D49-FE5525967ABD}">
      <dgm:prSet/>
      <dgm:spPr/>
      <dgm:t>
        <a:bodyPr/>
        <a:lstStyle/>
        <a:p>
          <a:endParaRPr lang="zh-CN" altLang="en-US"/>
        </a:p>
      </dgm:t>
    </dgm:pt>
    <dgm:pt modelId="{50F81EE5-559C-4AC6-9CC7-64865159ABCB}">
      <dgm:prSet custT="1"/>
      <dgm:spPr/>
      <dgm:t>
        <a:bodyPr/>
        <a:lstStyle/>
        <a:p>
          <a:pPr rtl="0"/>
          <a:r>
            <a:rPr lang="zh-CN" altLang="en-US" sz="1600" dirty="0" smtClean="0">
              <a:solidFill>
                <a:schemeClr val="tx1"/>
              </a:solidFill>
            </a:rPr>
            <a:t>复杂、不确定、噪声、隐私保护</a:t>
          </a:r>
          <a:endParaRPr lang="zh-CN" altLang="en-US" sz="1600" dirty="0">
            <a:solidFill>
              <a:schemeClr val="tx1"/>
            </a:solidFill>
          </a:endParaRPr>
        </a:p>
      </dgm:t>
    </dgm:pt>
    <dgm:pt modelId="{105700A8-73AB-4144-8FD4-1FEC87F41C5F}" type="parTrans" cxnId="{EDE43F6C-A337-4CC7-A152-AB236291C81F}">
      <dgm:prSet/>
      <dgm:spPr/>
      <dgm:t>
        <a:bodyPr/>
        <a:lstStyle/>
        <a:p>
          <a:endParaRPr lang="zh-CN" altLang="en-US"/>
        </a:p>
      </dgm:t>
    </dgm:pt>
    <dgm:pt modelId="{D56A609D-C8A6-49F9-B052-545F471E1C6F}" type="sibTrans" cxnId="{EDE43F6C-A337-4CC7-A152-AB236291C81F}">
      <dgm:prSet/>
      <dgm:spPr/>
      <dgm:t>
        <a:bodyPr/>
        <a:lstStyle/>
        <a:p>
          <a:endParaRPr lang="zh-CN" altLang="en-US"/>
        </a:p>
      </dgm:t>
    </dgm:pt>
    <dgm:pt modelId="{C20A91B3-F15A-4BA4-A97F-8A30B39E502D}">
      <dgm:prSet custT="1"/>
      <dgm:spPr/>
      <dgm:t>
        <a:bodyPr/>
        <a:lstStyle/>
        <a:p>
          <a:pPr rtl="0"/>
          <a:r>
            <a:rPr lang="zh-CN" altLang="en-US" sz="1600" dirty="0" smtClean="0">
              <a:solidFill>
                <a:schemeClr val="tx1"/>
              </a:solidFill>
            </a:rPr>
            <a:t>挑战：设计安全可靠的信息共享协议</a:t>
          </a:r>
          <a:endParaRPr lang="zh-CN" altLang="en-US" sz="1600" dirty="0">
            <a:solidFill>
              <a:schemeClr val="tx1"/>
            </a:solidFill>
          </a:endParaRPr>
        </a:p>
      </dgm:t>
    </dgm:pt>
    <dgm:pt modelId="{3B86D82A-7528-4179-94E2-F1ACDE24C710}" type="parTrans" cxnId="{F1AF82BF-431C-4C7C-85AA-BE3218EA0419}">
      <dgm:prSet/>
      <dgm:spPr/>
      <dgm:t>
        <a:bodyPr/>
        <a:lstStyle/>
        <a:p>
          <a:endParaRPr lang="zh-CN" altLang="en-US"/>
        </a:p>
      </dgm:t>
    </dgm:pt>
    <dgm:pt modelId="{2F1315BE-258C-4C67-88C5-DB6456A11947}" type="sibTrans" cxnId="{F1AF82BF-431C-4C7C-85AA-BE3218EA0419}">
      <dgm:prSet/>
      <dgm:spPr/>
      <dgm:t>
        <a:bodyPr/>
        <a:lstStyle/>
        <a:p>
          <a:endParaRPr lang="zh-CN" altLang="en-US"/>
        </a:p>
      </dgm:t>
    </dgm:pt>
    <dgm:pt modelId="{393E0151-8E53-4386-8F74-170223ADF183}">
      <dgm:prSet custT="1"/>
      <dgm:spPr/>
      <dgm:t>
        <a:bodyPr/>
        <a:lstStyle/>
        <a:p>
          <a:pPr rtl="0"/>
          <a:r>
            <a:rPr lang="zh-CN" altLang="en-US" sz="1800" b="1" dirty="0" smtClean="0">
              <a:solidFill>
                <a:schemeClr val="tx1"/>
              </a:solidFill>
              <a:latin typeface="黑体" pitchFamily="49" charset="-122"/>
              <a:ea typeface="黑体" pitchFamily="49" charset="-122"/>
            </a:rPr>
            <a:t>模型层</a:t>
          </a:r>
          <a:endParaRPr lang="zh-CN" altLang="en-US" sz="1800" b="1" dirty="0">
            <a:solidFill>
              <a:schemeClr val="tx1"/>
            </a:solidFill>
            <a:latin typeface="黑体" pitchFamily="49" charset="-122"/>
            <a:ea typeface="黑体" pitchFamily="49" charset="-122"/>
          </a:endParaRPr>
        </a:p>
      </dgm:t>
    </dgm:pt>
    <dgm:pt modelId="{8DFFD664-F2B0-4FAE-993B-459344515182}" type="parTrans" cxnId="{0F6C5F3E-7043-4A36-9209-25812E4B143D}">
      <dgm:prSet/>
      <dgm:spPr/>
      <dgm:t>
        <a:bodyPr/>
        <a:lstStyle/>
        <a:p>
          <a:endParaRPr lang="zh-CN" altLang="en-US"/>
        </a:p>
      </dgm:t>
    </dgm:pt>
    <dgm:pt modelId="{E356A14E-E37C-4A42-B18E-D6D72DAC6CBE}" type="sibTrans" cxnId="{0F6C5F3E-7043-4A36-9209-25812E4B143D}">
      <dgm:prSet/>
      <dgm:spPr/>
      <dgm:t>
        <a:bodyPr/>
        <a:lstStyle/>
        <a:p>
          <a:endParaRPr lang="zh-CN" altLang="en-US"/>
        </a:p>
      </dgm:t>
    </dgm:pt>
    <dgm:pt modelId="{E1E89D85-FA16-449B-AC2F-2BDE501CE3E4}">
      <dgm:prSet custT="1"/>
      <dgm:spPr/>
      <dgm:t>
        <a:bodyPr/>
        <a:lstStyle/>
        <a:p>
          <a:pPr rtl="0"/>
          <a:r>
            <a:rPr lang="zh-CN" altLang="en-US" sz="1600" dirty="0" smtClean="0">
              <a:solidFill>
                <a:schemeClr val="tx1"/>
              </a:solidFill>
              <a:latin typeface="+mn-ea"/>
              <a:ea typeface="+mn-ea"/>
            </a:rPr>
            <a:t>挑战：分散的本地模型融合为全局模型</a:t>
          </a:r>
          <a:endParaRPr lang="zh-CN" altLang="en-US" sz="1600" dirty="0">
            <a:solidFill>
              <a:schemeClr val="tx1"/>
            </a:solidFill>
            <a:latin typeface="+mn-ea"/>
            <a:ea typeface="+mn-ea"/>
          </a:endParaRPr>
        </a:p>
      </dgm:t>
    </dgm:pt>
    <dgm:pt modelId="{8704C37B-4B1C-4297-9507-96A9F0EBCE55}" type="parTrans" cxnId="{09B2DB36-118E-4752-9D9D-BC328ED13842}">
      <dgm:prSet/>
      <dgm:spPr/>
      <dgm:t>
        <a:bodyPr/>
        <a:lstStyle/>
        <a:p>
          <a:endParaRPr lang="zh-CN" altLang="en-US"/>
        </a:p>
      </dgm:t>
    </dgm:pt>
    <dgm:pt modelId="{7CC72068-DC6D-41F1-86CA-30B5B8450677}" type="sibTrans" cxnId="{09B2DB36-118E-4752-9D9D-BC328ED13842}">
      <dgm:prSet/>
      <dgm:spPr/>
      <dgm:t>
        <a:bodyPr/>
        <a:lstStyle/>
        <a:p>
          <a:endParaRPr lang="zh-CN" altLang="en-US"/>
        </a:p>
      </dgm:t>
    </dgm:pt>
    <dgm:pt modelId="{450398C4-A99D-4082-8117-20D37BE8D386}" type="pres">
      <dgm:prSet presAssocID="{DD0CF887-DBD7-437F-A704-4E30484EE005}" presName="cycle" presStyleCnt="0">
        <dgm:presLayoutVars>
          <dgm:dir/>
          <dgm:resizeHandles val="exact"/>
        </dgm:presLayoutVars>
      </dgm:prSet>
      <dgm:spPr/>
      <dgm:t>
        <a:bodyPr/>
        <a:lstStyle/>
        <a:p>
          <a:endParaRPr lang="zh-CN" altLang="en-US"/>
        </a:p>
      </dgm:t>
    </dgm:pt>
    <dgm:pt modelId="{D5457B77-29F1-45F6-9AEB-00CEEB7EA242}" type="pres">
      <dgm:prSet presAssocID="{1E2C05D6-9555-4056-9449-CBFF9E62C315}" presName="node" presStyleLbl="node1" presStyleIdx="0" presStyleCnt="3">
        <dgm:presLayoutVars>
          <dgm:bulletEnabled val="1"/>
        </dgm:presLayoutVars>
      </dgm:prSet>
      <dgm:spPr/>
      <dgm:t>
        <a:bodyPr/>
        <a:lstStyle/>
        <a:p>
          <a:endParaRPr lang="zh-CN" altLang="en-US"/>
        </a:p>
      </dgm:t>
    </dgm:pt>
    <dgm:pt modelId="{61C2117E-464E-47CB-A8B1-670F69F9E66D}" type="pres">
      <dgm:prSet presAssocID="{32E33FF9-BAD2-4084-818F-4C0FA85C407C}" presName="sibTrans" presStyleLbl="sibTrans2D1" presStyleIdx="0" presStyleCnt="3" custLinFactNeighborX="88487" custLinFactNeighborY="-58380"/>
      <dgm:spPr/>
      <dgm:t>
        <a:bodyPr/>
        <a:lstStyle/>
        <a:p>
          <a:endParaRPr lang="zh-CN" altLang="en-US"/>
        </a:p>
      </dgm:t>
    </dgm:pt>
    <dgm:pt modelId="{A148910A-01A3-410F-A58C-690312DB7E75}" type="pres">
      <dgm:prSet presAssocID="{32E33FF9-BAD2-4084-818F-4C0FA85C407C}" presName="connectorText" presStyleLbl="sibTrans2D1" presStyleIdx="0" presStyleCnt="3"/>
      <dgm:spPr/>
      <dgm:t>
        <a:bodyPr/>
        <a:lstStyle/>
        <a:p>
          <a:endParaRPr lang="zh-CN" altLang="en-US"/>
        </a:p>
      </dgm:t>
    </dgm:pt>
    <dgm:pt modelId="{546333CF-7FB1-4948-A2E9-D33E4A1EF681}" type="pres">
      <dgm:prSet presAssocID="{8827F0B0-87DF-428C-B3EC-4284EE24146A}" presName="node" presStyleLbl="node1" presStyleIdx="1" presStyleCnt="3">
        <dgm:presLayoutVars>
          <dgm:bulletEnabled val="1"/>
        </dgm:presLayoutVars>
      </dgm:prSet>
      <dgm:spPr/>
      <dgm:t>
        <a:bodyPr/>
        <a:lstStyle/>
        <a:p>
          <a:endParaRPr lang="zh-CN" altLang="en-US"/>
        </a:p>
      </dgm:t>
    </dgm:pt>
    <dgm:pt modelId="{769EA0F5-A531-4066-8E77-B57AA86046DF}" type="pres">
      <dgm:prSet presAssocID="{C5E389C6-4A89-463D-9819-623ED273B1EE}" presName="sibTrans" presStyleLbl="sibTrans2D1" presStyleIdx="1" presStyleCnt="3" custLinFactNeighborX="-6242" custLinFactNeighborY="29728"/>
      <dgm:spPr/>
      <dgm:t>
        <a:bodyPr/>
        <a:lstStyle/>
        <a:p>
          <a:endParaRPr lang="zh-CN" altLang="en-US"/>
        </a:p>
      </dgm:t>
    </dgm:pt>
    <dgm:pt modelId="{F46B021D-A7E9-4974-913C-48F3DB5C92EE}" type="pres">
      <dgm:prSet presAssocID="{C5E389C6-4A89-463D-9819-623ED273B1EE}" presName="connectorText" presStyleLbl="sibTrans2D1" presStyleIdx="1" presStyleCnt="3"/>
      <dgm:spPr/>
      <dgm:t>
        <a:bodyPr/>
        <a:lstStyle/>
        <a:p>
          <a:endParaRPr lang="zh-CN" altLang="en-US"/>
        </a:p>
      </dgm:t>
    </dgm:pt>
    <dgm:pt modelId="{7818D7E3-4763-44D2-9E3C-9F9C5B20C79C}" type="pres">
      <dgm:prSet presAssocID="{393E0151-8E53-4386-8F74-170223ADF183}" presName="node" presStyleLbl="node1" presStyleIdx="2" presStyleCnt="3" custRadScaleRad="101142" custRadScaleInc="-979">
        <dgm:presLayoutVars>
          <dgm:bulletEnabled val="1"/>
        </dgm:presLayoutVars>
      </dgm:prSet>
      <dgm:spPr/>
      <dgm:t>
        <a:bodyPr/>
        <a:lstStyle/>
        <a:p>
          <a:endParaRPr lang="zh-CN" altLang="en-US"/>
        </a:p>
      </dgm:t>
    </dgm:pt>
    <dgm:pt modelId="{DDEFE779-950F-4DF6-8219-ED7E46BC631F}" type="pres">
      <dgm:prSet presAssocID="{E356A14E-E37C-4A42-B18E-D6D72DAC6CBE}" presName="sibTrans" presStyleLbl="sibTrans2D1" presStyleIdx="2" presStyleCnt="3" custLinFactNeighborX="-56663" custLinFactNeighborY="-62099"/>
      <dgm:spPr/>
      <dgm:t>
        <a:bodyPr/>
        <a:lstStyle/>
        <a:p>
          <a:endParaRPr lang="zh-CN" altLang="en-US"/>
        </a:p>
      </dgm:t>
    </dgm:pt>
    <dgm:pt modelId="{59E61C87-BB35-48CB-8691-F652B7BCB81F}" type="pres">
      <dgm:prSet presAssocID="{E356A14E-E37C-4A42-B18E-D6D72DAC6CBE}" presName="connectorText" presStyleLbl="sibTrans2D1" presStyleIdx="2" presStyleCnt="3"/>
      <dgm:spPr/>
      <dgm:t>
        <a:bodyPr/>
        <a:lstStyle/>
        <a:p>
          <a:endParaRPr lang="zh-CN" altLang="en-US"/>
        </a:p>
      </dgm:t>
    </dgm:pt>
  </dgm:ptLst>
  <dgm:cxnLst>
    <dgm:cxn modelId="{92B8C1D9-CAF3-4EA0-9C2B-AF6115F5D130}" type="presOf" srcId="{87D669C8-FE00-4D76-8725-AEF1C998F3C9}" destId="{D5457B77-29F1-45F6-9AEB-00CEEB7EA242}" srcOrd="0" destOrd="2" presId="urn:microsoft.com/office/officeart/2005/8/layout/cycle2"/>
    <dgm:cxn modelId="{F5DD05BA-D4D3-443F-AAA1-06855D35E098}" type="presOf" srcId="{32E33FF9-BAD2-4084-818F-4C0FA85C407C}" destId="{61C2117E-464E-47CB-A8B1-670F69F9E66D}" srcOrd="0" destOrd="0" presId="urn:microsoft.com/office/officeart/2005/8/layout/cycle2"/>
    <dgm:cxn modelId="{BA77424A-2BA5-46DA-AFDD-E2E651FBBD6A}" type="presOf" srcId="{E356A14E-E37C-4A42-B18E-D6D72DAC6CBE}" destId="{DDEFE779-950F-4DF6-8219-ED7E46BC631F}" srcOrd="0" destOrd="0" presId="urn:microsoft.com/office/officeart/2005/8/layout/cycle2"/>
    <dgm:cxn modelId="{0425999A-7123-47C3-9D49-FE5525967ABD}" srcId="{DD0CF887-DBD7-437F-A704-4E30484EE005}" destId="{8827F0B0-87DF-428C-B3EC-4284EE24146A}" srcOrd="1" destOrd="0" parTransId="{858A8E81-F6D1-4B54-ADB9-C48DFAD66C07}" sibTransId="{C5E389C6-4A89-463D-9819-623ED273B1EE}"/>
    <dgm:cxn modelId="{1A91A055-15F2-4215-BE35-4AA40EE4B026}" type="presOf" srcId="{8827F0B0-87DF-428C-B3EC-4284EE24146A}" destId="{546333CF-7FB1-4948-A2E9-D33E4A1EF681}" srcOrd="0" destOrd="0" presId="urn:microsoft.com/office/officeart/2005/8/layout/cycle2"/>
    <dgm:cxn modelId="{B1562C32-5B2A-45E6-8BE8-AAD33BC5250C}" type="presOf" srcId="{50F81EE5-559C-4AC6-9CC7-64865159ABCB}" destId="{546333CF-7FB1-4948-A2E9-D33E4A1EF681}" srcOrd="0" destOrd="1" presId="urn:microsoft.com/office/officeart/2005/8/layout/cycle2"/>
    <dgm:cxn modelId="{8A16F537-9635-456A-A597-11E8ECDBBCE0}" type="presOf" srcId="{393E0151-8E53-4386-8F74-170223ADF183}" destId="{7818D7E3-4763-44D2-9E3C-9F9C5B20C79C}" srcOrd="0" destOrd="0" presId="urn:microsoft.com/office/officeart/2005/8/layout/cycle2"/>
    <dgm:cxn modelId="{0F6C5F3E-7043-4A36-9209-25812E4B143D}" srcId="{DD0CF887-DBD7-437F-A704-4E30484EE005}" destId="{393E0151-8E53-4386-8F74-170223ADF183}" srcOrd="2" destOrd="0" parTransId="{8DFFD664-F2B0-4FAE-993B-459344515182}" sibTransId="{E356A14E-E37C-4A42-B18E-D6D72DAC6CBE}"/>
    <dgm:cxn modelId="{FA56804D-7838-4C4A-A071-218B97DFC327}" srcId="{DD0CF887-DBD7-437F-A704-4E30484EE005}" destId="{1E2C05D6-9555-4056-9449-CBFF9E62C315}" srcOrd="0" destOrd="0" parTransId="{3F248F32-92F6-48F1-8332-600AC7739D1A}" sibTransId="{32E33FF9-BAD2-4084-818F-4C0FA85C407C}"/>
    <dgm:cxn modelId="{F31BBDA7-C9B3-4CDC-BDF3-5937FBD380A1}" srcId="{1E2C05D6-9555-4056-9449-CBFF9E62C315}" destId="{87D669C8-FE00-4D76-8725-AEF1C998F3C9}" srcOrd="1" destOrd="0" parTransId="{88AC91DD-59AF-4854-9A48-0CCCEEC38206}" sibTransId="{638EA997-F249-44FF-BB22-234850B7EC94}"/>
    <dgm:cxn modelId="{572D8444-E0DB-42B4-97B5-C36FDD660D14}" type="presOf" srcId="{C5E389C6-4A89-463D-9819-623ED273B1EE}" destId="{F46B021D-A7E9-4974-913C-48F3DB5C92EE}" srcOrd="1" destOrd="0" presId="urn:microsoft.com/office/officeart/2005/8/layout/cycle2"/>
    <dgm:cxn modelId="{AD67749A-8C25-4A1C-8FA9-AF4EDF160755}" type="presOf" srcId="{DD0CF887-DBD7-437F-A704-4E30484EE005}" destId="{450398C4-A99D-4082-8117-20D37BE8D386}" srcOrd="0" destOrd="0" presId="urn:microsoft.com/office/officeart/2005/8/layout/cycle2"/>
    <dgm:cxn modelId="{40EEC08F-4B30-4CAB-BC48-9E2AD5FC0F11}" type="presOf" srcId="{C20A91B3-F15A-4BA4-A97F-8A30B39E502D}" destId="{546333CF-7FB1-4948-A2E9-D33E4A1EF681}" srcOrd="0" destOrd="2" presId="urn:microsoft.com/office/officeart/2005/8/layout/cycle2"/>
    <dgm:cxn modelId="{AD621AFF-AF88-497E-BA0F-E0B6C1B03513}" type="presOf" srcId="{E1E89D85-FA16-449B-AC2F-2BDE501CE3E4}" destId="{7818D7E3-4763-44D2-9E3C-9F9C5B20C79C}" srcOrd="0" destOrd="1" presId="urn:microsoft.com/office/officeart/2005/8/layout/cycle2"/>
    <dgm:cxn modelId="{3AA6E8FA-5286-4744-92F2-880AE7089230}" type="presOf" srcId="{345EFFC8-3470-4076-86D8-27B2A801E5C4}" destId="{D5457B77-29F1-45F6-9AEB-00CEEB7EA242}" srcOrd="0" destOrd="1" presId="urn:microsoft.com/office/officeart/2005/8/layout/cycle2"/>
    <dgm:cxn modelId="{EDE43F6C-A337-4CC7-A152-AB236291C81F}" srcId="{8827F0B0-87DF-428C-B3EC-4284EE24146A}" destId="{50F81EE5-559C-4AC6-9CC7-64865159ABCB}" srcOrd="0" destOrd="0" parTransId="{105700A8-73AB-4144-8FD4-1FEC87F41C5F}" sibTransId="{D56A609D-C8A6-49F9-B052-545F471E1C6F}"/>
    <dgm:cxn modelId="{7E0BE7FE-E0C5-483E-A09E-4BBD18753AFF}" type="presOf" srcId="{E356A14E-E37C-4A42-B18E-D6D72DAC6CBE}" destId="{59E61C87-BB35-48CB-8691-F652B7BCB81F}" srcOrd="1" destOrd="0" presId="urn:microsoft.com/office/officeart/2005/8/layout/cycle2"/>
    <dgm:cxn modelId="{F1AF82BF-431C-4C7C-85AA-BE3218EA0419}" srcId="{8827F0B0-87DF-428C-B3EC-4284EE24146A}" destId="{C20A91B3-F15A-4BA4-A97F-8A30B39E502D}" srcOrd="1" destOrd="0" parTransId="{3B86D82A-7528-4179-94E2-F1ACDE24C710}" sibTransId="{2F1315BE-258C-4C67-88C5-DB6456A11947}"/>
    <dgm:cxn modelId="{A0586E9A-E17C-4129-9505-7449154012AD}" type="presOf" srcId="{1E2C05D6-9555-4056-9449-CBFF9E62C315}" destId="{D5457B77-29F1-45F6-9AEB-00CEEB7EA242}" srcOrd="0" destOrd="0" presId="urn:microsoft.com/office/officeart/2005/8/layout/cycle2"/>
    <dgm:cxn modelId="{514D0D67-8163-4994-B902-F1C99A100691}" type="presOf" srcId="{C5E389C6-4A89-463D-9819-623ED273B1EE}" destId="{769EA0F5-A531-4066-8E77-B57AA86046DF}" srcOrd="0" destOrd="0" presId="urn:microsoft.com/office/officeart/2005/8/layout/cycle2"/>
    <dgm:cxn modelId="{E4D6278C-4916-48B0-AD9B-090DA6700912}" srcId="{1E2C05D6-9555-4056-9449-CBFF9E62C315}" destId="{345EFFC8-3470-4076-86D8-27B2A801E5C4}" srcOrd="0" destOrd="0" parTransId="{7505176B-7D74-43B1-A9D6-5AC0C594A9B9}" sibTransId="{DA16FE83-7538-40A0-AC3C-EE15E74C6D90}"/>
    <dgm:cxn modelId="{09B2DB36-118E-4752-9D9D-BC328ED13842}" srcId="{393E0151-8E53-4386-8F74-170223ADF183}" destId="{E1E89D85-FA16-449B-AC2F-2BDE501CE3E4}" srcOrd="0" destOrd="0" parTransId="{8704C37B-4B1C-4297-9507-96A9F0EBCE55}" sibTransId="{7CC72068-DC6D-41F1-86CA-30B5B8450677}"/>
    <dgm:cxn modelId="{A0D3F597-96F7-40F6-9957-97F189F01FFE}" type="presOf" srcId="{32E33FF9-BAD2-4084-818F-4C0FA85C407C}" destId="{A148910A-01A3-410F-A58C-690312DB7E75}" srcOrd="1" destOrd="0" presId="urn:microsoft.com/office/officeart/2005/8/layout/cycle2"/>
    <dgm:cxn modelId="{78C226F0-4E20-45B6-AFB8-56FA6056212A}" type="presParOf" srcId="{450398C4-A99D-4082-8117-20D37BE8D386}" destId="{D5457B77-29F1-45F6-9AEB-00CEEB7EA242}" srcOrd="0" destOrd="0" presId="urn:microsoft.com/office/officeart/2005/8/layout/cycle2"/>
    <dgm:cxn modelId="{3213B211-9877-4439-95C5-067165741455}" type="presParOf" srcId="{450398C4-A99D-4082-8117-20D37BE8D386}" destId="{61C2117E-464E-47CB-A8B1-670F69F9E66D}" srcOrd="1" destOrd="0" presId="urn:microsoft.com/office/officeart/2005/8/layout/cycle2"/>
    <dgm:cxn modelId="{13EEFD94-FB08-4CF4-AB03-3C06B5988A59}" type="presParOf" srcId="{61C2117E-464E-47CB-A8B1-670F69F9E66D}" destId="{A148910A-01A3-410F-A58C-690312DB7E75}" srcOrd="0" destOrd="0" presId="urn:microsoft.com/office/officeart/2005/8/layout/cycle2"/>
    <dgm:cxn modelId="{598DE32F-EC46-46BD-92AC-7F696CF08461}" type="presParOf" srcId="{450398C4-A99D-4082-8117-20D37BE8D386}" destId="{546333CF-7FB1-4948-A2E9-D33E4A1EF681}" srcOrd="2" destOrd="0" presId="urn:microsoft.com/office/officeart/2005/8/layout/cycle2"/>
    <dgm:cxn modelId="{0BC4476A-BA8B-4F1E-82F2-56D7DF2DC9DB}" type="presParOf" srcId="{450398C4-A99D-4082-8117-20D37BE8D386}" destId="{769EA0F5-A531-4066-8E77-B57AA86046DF}" srcOrd="3" destOrd="0" presId="urn:microsoft.com/office/officeart/2005/8/layout/cycle2"/>
    <dgm:cxn modelId="{34E478DC-574A-4BB9-86C3-58B1637CB75E}" type="presParOf" srcId="{769EA0F5-A531-4066-8E77-B57AA86046DF}" destId="{F46B021D-A7E9-4974-913C-48F3DB5C92EE}" srcOrd="0" destOrd="0" presId="urn:microsoft.com/office/officeart/2005/8/layout/cycle2"/>
    <dgm:cxn modelId="{7BAD7E25-D3E9-415B-AB76-781795611849}" type="presParOf" srcId="{450398C4-A99D-4082-8117-20D37BE8D386}" destId="{7818D7E3-4763-44D2-9E3C-9F9C5B20C79C}" srcOrd="4" destOrd="0" presId="urn:microsoft.com/office/officeart/2005/8/layout/cycle2"/>
    <dgm:cxn modelId="{D1BE9FDD-68EA-41C0-9564-E96A918EC85D}" type="presParOf" srcId="{450398C4-A99D-4082-8117-20D37BE8D386}" destId="{DDEFE779-950F-4DF6-8219-ED7E46BC631F}" srcOrd="5" destOrd="0" presId="urn:microsoft.com/office/officeart/2005/8/layout/cycle2"/>
    <dgm:cxn modelId="{B23F594D-2330-4C81-9A75-40278A76C628}" type="presParOf" srcId="{DDEFE779-950F-4DF6-8219-ED7E46BC631F}" destId="{59E61C87-BB35-48CB-8691-F652B7BCB81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5CFAB-7641-4365-B6A2-A20BDB43FA91}">
      <dsp:nvSpPr>
        <dsp:cNvPr id="0" name=""/>
        <dsp:cNvSpPr/>
      </dsp:nvSpPr>
      <dsp:spPr>
        <a:xfrm>
          <a:off x="0" y="699"/>
          <a:ext cx="8229600" cy="859881"/>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solidFill>
                <a:schemeClr val="accent2">
                  <a:lumMod val="50000"/>
                </a:schemeClr>
              </a:solidFill>
              <a:latin typeface="黑体" pitchFamily="49" charset="-122"/>
              <a:ea typeface="黑体" pitchFamily="49" charset="-122"/>
            </a:rPr>
            <a:t>多信息源的本地学习与模型融合</a:t>
          </a:r>
          <a:endParaRPr lang="zh-CN" altLang="en-US" sz="3400" kern="1200" dirty="0">
            <a:solidFill>
              <a:schemeClr val="accent2">
                <a:lumMod val="50000"/>
              </a:schemeClr>
            </a:solidFill>
            <a:latin typeface="黑体" pitchFamily="49" charset="-122"/>
            <a:ea typeface="黑体" pitchFamily="49" charset="-122"/>
          </a:endParaRPr>
        </a:p>
      </dsp:txBody>
      <dsp:txXfrm>
        <a:off x="41976" y="42675"/>
        <a:ext cx="8145648" cy="775929"/>
      </dsp:txXfrm>
    </dsp:sp>
    <dsp:sp modelId="{F0BBBFA8-02F9-497B-8385-47F6A7D8C444}">
      <dsp:nvSpPr>
        <dsp:cNvPr id="0" name=""/>
        <dsp:cNvSpPr/>
      </dsp:nvSpPr>
      <dsp:spPr>
        <a:xfrm>
          <a:off x="0" y="860581"/>
          <a:ext cx="8229600" cy="3817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rtl="0">
            <a:lnSpc>
              <a:spcPct val="90000"/>
            </a:lnSpc>
            <a:spcBef>
              <a:spcPct val="0"/>
            </a:spcBef>
            <a:spcAft>
              <a:spcPct val="20000"/>
            </a:spcAft>
            <a:buChar char="••"/>
          </a:pP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挑战</a:t>
          </a:r>
          <a:r>
            <a:rPr lang="en-US" altLang="zh-CN" sz="2600" kern="1200" dirty="0" smtClean="0"/>
            <a:t>	</a:t>
          </a:r>
          <a:r>
            <a:rPr lang="zh-CN" sz="2600" kern="1200" dirty="0" smtClean="0">
              <a:solidFill>
                <a:schemeClr val="tx2"/>
              </a:solidFill>
            </a:rPr>
            <a:t>❶</a:t>
          </a:r>
          <a:r>
            <a:rPr lang="zh-CN" sz="2600" kern="1200" dirty="0" smtClean="0"/>
            <a:t>数据传输代价</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❷</a:t>
          </a:r>
          <a:r>
            <a:rPr lang="zh-CN" sz="2600" kern="1200" dirty="0" smtClean="0"/>
            <a:t>隐私保护</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❸</a:t>
          </a:r>
          <a:r>
            <a:rPr lang="zh-CN" sz="2600" kern="1200" dirty="0" smtClean="0"/>
            <a:t>不同站点的“偏见”</a:t>
          </a:r>
          <a:endParaRPr lang="zh-CN" altLang="en-US" sz="2000" kern="1200" dirty="0"/>
        </a:p>
        <a:p>
          <a:pPr marL="228600" lvl="1" indent="-228600" algn="l" defTabSz="1155700" rtl="0">
            <a:lnSpc>
              <a:spcPct val="90000"/>
            </a:lnSpc>
            <a:spcBef>
              <a:spcPct val="0"/>
            </a:spcBef>
            <a:spcAft>
              <a:spcPct val="20000"/>
            </a:spcAft>
            <a:buChar char="••"/>
          </a:pPr>
          <a:r>
            <a:rPr lang="zh-CN" sz="2600" kern="1200" dirty="0" smtClean="0">
              <a:solidFill>
                <a:schemeClr val="accent2">
                  <a:lumMod val="50000"/>
                </a:schemeClr>
              </a:solidFill>
              <a:latin typeface="黑体" pitchFamily="49" charset="-122"/>
              <a:ea typeface="黑体" pitchFamily="49" charset="-122"/>
            </a:rPr>
            <a:t>目标</a:t>
          </a:r>
          <a:r>
            <a:rPr lang="en-US" altLang="zh-CN" sz="2600" kern="1200" dirty="0" smtClean="0"/>
            <a:t>	</a:t>
          </a:r>
          <a:r>
            <a:rPr lang="zh-CN" sz="2600" kern="1200" dirty="0" smtClean="0"/>
            <a:t>分布式数据源协同挖掘</a:t>
          </a:r>
          <a:r>
            <a:rPr lang="en-US" altLang="zh-CN" sz="2600" kern="1200" dirty="0" smtClean="0"/>
            <a:t/>
          </a:r>
          <a:br>
            <a:rPr lang="en-US" altLang="zh-CN" sz="2600" kern="1200" dirty="0" smtClean="0"/>
          </a:br>
          <a:r>
            <a:rPr lang="en-US" altLang="zh-CN" sz="2600" kern="1200" dirty="0" smtClean="0"/>
            <a:t>	</a:t>
          </a:r>
          <a:r>
            <a:rPr lang="zh-CN" sz="2600" kern="1200" dirty="0" smtClean="0"/>
            <a:t>获得全局最优化结果</a:t>
          </a:r>
          <a:endParaRPr lang="zh-CN" sz="26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方法</a:t>
          </a:r>
          <a:r>
            <a:rPr lang="en-US" altLang="zh-CN" sz="2600" kern="1200" dirty="0" smtClean="0"/>
            <a:t>	</a:t>
          </a:r>
          <a:r>
            <a:rPr lang="zh-CN" sz="2600" kern="1200" dirty="0" smtClean="0">
              <a:solidFill>
                <a:schemeClr val="tx2"/>
              </a:solidFill>
            </a:rPr>
            <a:t>❶</a:t>
          </a:r>
          <a:r>
            <a:rPr lang="zh-CN" sz="2600" kern="1200" dirty="0" smtClean="0"/>
            <a:t>本地挖掘（</a:t>
          </a:r>
          <a:r>
            <a:rPr lang="en-US" sz="2600" kern="1200" dirty="0" smtClean="0"/>
            <a:t>local mining</a:t>
          </a:r>
          <a:r>
            <a:rPr lang="zh-CN" sz="2600" kern="1200" dirty="0" smtClean="0"/>
            <a:t>）</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❷</a:t>
          </a:r>
          <a:r>
            <a:rPr lang="zh-CN" sz="2600" kern="1200" dirty="0" smtClean="0"/>
            <a:t>全局相关（</a:t>
          </a:r>
          <a:r>
            <a:rPr lang="en-US" sz="2600" kern="1200" dirty="0" smtClean="0"/>
            <a:t>global correlation</a:t>
          </a:r>
          <a:r>
            <a:rPr lang="zh-CN" sz="2600" kern="1200" dirty="0" smtClean="0"/>
            <a:t>）</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❸</a:t>
          </a:r>
          <a:r>
            <a:rPr lang="zh-CN" altLang="en-US" sz="2600" kern="1200" dirty="0" smtClean="0"/>
            <a:t>数据、模型、知识层</a:t>
          </a:r>
          <a:endParaRPr lang="zh-CN" sz="2600" kern="1200" dirty="0">
            <a:solidFill>
              <a:schemeClr val="bg2">
                <a:lumMod val="50000"/>
              </a:schemeClr>
            </a:solidFill>
            <a:latin typeface="Palatino Linotype" pitchFamily="18" charset="0"/>
          </a:endParaRPr>
        </a:p>
      </dsp:txBody>
      <dsp:txXfrm>
        <a:off x="0" y="860581"/>
        <a:ext cx="8229600" cy="3817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5CFAB-7641-4365-B6A2-A20BDB43FA91}">
      <dsp:nvSpPr>
        <dsp:cNvPr id="0" name=""/>
        <dsp:cNvSpPr/>
      </dsp:nvSpPr>
      <dsp:spPr>
        <a:xfrm>
          <a:off x="0" y="160638"/>
          <a:ext cx="8229600" cy="956794"/>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solidFill>
                <a:schemeClr val="accent2">
                  <a:lumMod val="50000"/>
                </a:schemeClr>
              </a:solidFill>
              <a:latin typeface="黑体" pitchFamily="49" charset="-122"/>
              <a:ea typeface="黑体" pitchFamily="49" charset="-122"/>
            </a:rPr>
            <a:t>稀疏、不确定、不完整数据的挖掘</a:t>
          </a:r>
          <a:endParaRPr lang="zh-CN" altLang="en-US" sz="3400" kern="1200" dirty="0">
            <a:solidFill>
              <a:schemeClr val="accent2">
                <a:lumMod val="50000"/>
              </a:schemeClr>
            </a:solidFill>
            <a:latin typeface="黑体" pitchFamily="49" charset="-122"/>
            <a:ea typeface="黑体" pitchFamily="49" charset="-122"/>
          </a:endParaRPr>
        </a:p>
      </dsp:txBody>
      <dsp:txXfrm>
        <a:off x="46707" y="207345"/>
        <a:ext cx="8136186" cy="863380"/>
      </dsp:txXfrm>
    </dsp:sp>
    <dsp:sp modelId="{F0BBBFA8-02F9-497B-8385-47F6A7D8C444}">
      <dsp:nvSpPr>
        <dsp:cNvPr id="0" name=""/>
        <dsp:cNvSpPr/>
      </dsp:nvSpPr>
      <dsp:spPr>
        <a:xfrm>
          <a:off x="0" y="1117432"/>
          <a:ext cx="8229600" cy="340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rtl="0">
            <a:lnSpc>
              <a:spcPct val="90000"/>
            </a:lnSpc>
            <a:spcBef>
              <a:spcPct val="0"/>
            </a:spcBef>
            <a:spcAft>
              <a:spcPct val="20000"/>
            </a:spcAft>
            <a:buChar char="••"/>
          </a:pP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挑战</a:t>
          </a:r>
          <a:r>
            <a:rPr lang="en-US" altLang="zh-CN" sz="2600" kern="1200" dirty="0" smtClean="0"/>
            <a:t>	</a:t>
          </a:r>
          <a:r>
            <a:rPr lang="zh-CN" sz="2600" kern="1200" dirty="0" smtClean="0">
              <a:solidFill>
                <a:schemeClr val="tx2"/>
              </a:solidFill>
            </a:rPr>
            <a:t>❶</a:t>
          </a:r>
          <a:r>
            <a:rPr lang="zh-CN" altLang="en-US" sz="2600" kern="1200" dirty="0" smtClean="0"/>
            <a:t>特征稀疏</a:t>
          </a:r>
          <a:r>
            <a:rPr lang="en-US" altLang="zh-CN" sz="2600" kern="1200" dirty="0" smtClean="0">
              <a:latin typeface="Palatino Linotype" pitchFamily="18" charset="0"/>
            </a:rPr>
            <a:t>(Sparse)</a:t>
          </a:r>
          <a:r>
            <a:rPr lang="zh-CN" altLang="en-US" sz="2600" kern="1200" dirty="0" smtClean="0">
              <a:latin typeface="Palatino Linotype" pitchFamily="18" charset="0"/>
            </a:rPr>
            <a:t>：   </a:t>
          </a:r>
          <a:r>
            <a:rPr lang="zh-CN" altLang="en-US" sz="2600" kern="1200" dirty="0" smtClean="0"/>
            <a:t>高维</a:t>
          </a:r>
          <a:r>
            <a:rPr lang="en-US" altLang="zh-CN" sz="2600" kern="1200" dirty="0" smtClean="0"/>
            <a:t/>
          </a:r>
          <a:br>
            <a:rPr lang="en-US" altLang="zh-CN" sz="2600" kern="1200" dirty="0" smtClean="0"/>
          </a:br>
          <a:r>
            <a:rPr lang="en-US" altLang="zh-CN" sz="2600" kern="1200" dirty="0" smtClean="0"/>
            <a:t>                                                           </a:t>
          </a:r>
          <a:r>
            <a:rPr lang="zh-CN" altLang="en-US" sz="2600" kern="1200" dirty="0" smtClean="0"/>
            <a:t>趋势</a:t>
          </a:r>
          <a:r>
            <a:rPr lang="en-US" altLang="zh-CN" sz="2600" kern="1200" dirty="0" smtClean="0"/>
            <a:t>/</a:t>
          </a:r>
          <a:r>
            <a:rPr lang="zh-CN" altLang="en-US" sz="2600" kern="1200" dirty="0" smtClean="0"/>
            <a:t>分布不清</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❷</a:t>
          </a:r>
          <a:r>
            <a:rPr lang="zh-CN" altLang="en-US" sz="2600" kern="1200" dirty="0" smtClean="0"/>
            <a:t>不确定</a:t>
          </a:r>
          <a:r>
            <a:rPr lang="en-US" altLang="zh-CN" sz="2600" kern="1200" dirty="0" smtClean="0">
              <a:latin typeface="Palatino Linotype" pitchFamily="18" charset="0"/>
            </a:rPr>
            <a:t>(Uncertain) </a:t>
          </a:r>
          <a:r>
            <a:rPr lang="zh-CN" altLang="en-US" sz="2600" kern="1200" dirty="0" smtClean="0">
              <a:latin typeface="Palatino Linotype" pitchFamily="18" charset="0"/>
            </a:rPr>
            <a:t>： </a:t>
          </a:r>
          <a:r>
            <a:rPr lang="zh-CN" altLang="en-US" sz="2600" kern="1200" dirty="0" smtClean="0"/>
            <a:t>随机</a:t>
          </a:r>
          <a:r>
            <a:rPr lang="en-US" altLang="zh-CN" sz="2600" kern="1200" dirty="0" smtClean="0"/>
            <a:t>/</a:t>
          </a:r>
          <a:r>
            <a:rPr lang="zh-CN" altLang="en-US" sz="2600" kern="1200" dirty="0" smtClean="0"/>
            <a:t>错误分布</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❸</a:t>
          </a:r>
          <a:r>
            <a:rPr lang="zh-CN" altLang="en-US" sz="2600" kern="1200" dirty="0" smtClean="0"/>
            <a:t>不完整</a:t>
          </a:r>
          <a:r>
            <a:rPr lang="en-US" altLang="zh-CN" sz="2600" kern="1200" dirty="0" smtClean="0">
              <a:latin typeface="Palatino Linotype" pitchFamily="18" charset="0"/>
            </a:rPr>
            <a:t>(Incomplete)</a:t>
          </a:r>
          <a:r>
            <a:rPr lang="zh-CN" altLang="en-US" sz="2600" kern="1200" dirty="0" smtClean="0">
              <a:latin typeface="Palatino Linotype" pitchFamily="18" charset="0"/>
            </a:rPr>
            <a:t>：数据缺失</a:t>
          </a: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方法</a:t>
          </a:r>
          <a:r>
            <a:rPr lang="en-US" altLang="zh-CN" sz="2600" kern="1200" dirty="0" smtClean="0"/>
            <a:t>	</a:t>
          </a:r>
          <a:r>
            <a:rPr lang="zh-CN" sz="2600" kern="1200" dirty="0" smtClean="0">
              <a:solidFill>
                <a:schemeClr val="tx2"/>
              </a:solidFill>
            </a:rPr>
            <a:t>❶</a:t>
          </a:r>
          <a:r>
            <a:rPr lang="zh-CN" altLang="en-US" sz="2600" kern="1200" dirty="0" smtClean="0"/>
            <a:t>维度约减与特征选择</a:t>
          </a:r>
          <a:r>
            <a:rPr lang="en-US" altLang="zh-CN" sz="2600" kern="1200" dirty="0" smtClean="0">
              <a:solidFill>
                <a:schemeClr val="bg2">
                  <a:lumMod val="50000"/>
                </a:schemeClr>
              </a:solidFill>
            </a:rPr>
            <a:t/>
          </a:r>
          <a:br>
            <a:rPr lang="en-US" altLang="zh-CN" sz="2600" kern="1200" dirty="0" smtClean="0">
              <a:solidFill>
                <a:schemeClr val="bg2">
                  <a:lumMod val="50000"/>
                </a:schemeClr>
              </a:solidFill>
            </a:rPr>
          </a:br>
          <a:r>
            <a:rPr lang="en-US" altLang="zh-CN" sz="2600" kern="1200" dirty="0" smtClean="0"/>
            <a:t>	</a:t>
          </a:r>
          <a:r>
            <a:rPr lang="zh-CN" sz="2600" kern="1200" dirty="0" smtClean="0">
              <a:solidFill>
                <a:schemeClr val="tx2"/>
              </a:solidFill>
            </a:rPr>
            <a:t>❷</a:t>
          </a:r>
          <a:r>
            <a:rPr lang="en-US" sz="2600" kern="1200" dirty="0" smtClean="0">
              <a:latin typeface="Palatino Linotype" pitchFamily="18" charset="0"/>
            </a:rPr>
            <a:t>error</a:t>
          </a:r>
          <a:r>
            <a:rPr lang="en-US" altLang="zh-CN" sz="2600" kern="1200" dirty="0" smtClean="0">
              <a:latin typeface="Palatino Linotype" pitchFamily="18" charset="0"/>
            </a:rPr>
            <a:t>-</a:t>
          </a:r>
          <a:r>
            <a:rPr lang="en-US" sz="2600" kern="1200" dirty="0" smtClean="0">
              <a:latin typeface="Palatino Linotype" pitchFamily="18" charset="0"/>
            </a:rPr>
            <a:t>aware</a:t>
          </a:r>
          <a:r>
            <a:rPr lang="zh-CN" altLang="en-US" sz="2600" kern="1200" dirty="0" smtClean="0">
              <a:latin typeface="Palatino Linotype" pitchFamily="18" charset="0"/>
            </a:rPr>
            <a:t>的挖掘</a:t>
          </a:r>
          <a:r>
            <a:rPr lang="en-US" altLang="zh-CN" sz="2600" kern="1200" dirty="0" smtClean="0">
              <a:solidFill>
                <a:schemeClr val="bg2">
                  <a:lumMod val="50000"/>
                </a:schemeClr>
              </a:solidFill>
              <a:latin typeface="Palatino Linotype" pitchFamily="18" charset="0"/>
            </a:rPr>
            <a:t/>
          </a:r>
          <a:br>
            <a:rPr lang="en-US" altLang="zh-CN" sz="2600" kern="1200" dirty="0" smtClean="0">
              <a:solidFill>
                <a:schemeClr val="bg2">
                  <a:lumMod val="50000"/>
                </a:schemeClr>
              </a:solidFill>
              <a:latin typeface="Palatino Linotype" pitchFamily="18" charset="0"/>
            </a:rPr>
          </a:br>
          <a:r>
            <a:rPr lang="en-US" altLang="zh-CN" sz="2600" kern="1200" dirty="0" smtClean="0"/>
            <a:t>	</a:t>
          </a:r>
          <a:r>
            <a:rPr lang="zh-CN" sz="2600" kern="1200" dirty="0" smtClean="0">
              <a:solidFill>
                <a:schemeClr val="tx2"/>
              </a:solidFill>
            </a:rPr>
            <a:t>❸</a:t>
          </a:r>
          <a:r>
            <a:rPr lang="en-US" altLang="zh-CN" sz="2600" kern="1200" dirty="0" smtClean="0">
              <a:latin typeface="Palatino Linotype" pitchFamily="18" charset="0"/>
            </a:rPr>
            <a:t>imputation</a:t>
          </a:r>
          <a:r>
            <a:rPr lang="zh-CN" altLang="en-US" sz="2600" kern="1200" dirty="0" smtClean="0"/>
            <a:t>方法</a:t>
          </a:r>
          <a:endParaRPr lang="zh-CN" sz="2600" kern="1200" dirty="0">
            <a:solidFill>
              <a:schemeClr val="bg2">
                <a:lumMod val="50000"/>
              </a:schemeClr>
            </a:solidFill>
            <a:latin typeface="Palatino Linotype" pitchFamily="18" charset="0"/>
          </a:endParaRPr>
        </a:p>
      </dsp:txBody>
      <dsp:txXfrm>
        <a:off x="0" y="1117432"/>
        <a:ext cx="8229600" cy="3400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5CFAB-7641-4365-B6A2-A20BDB43FA91}">
      <dsp:nvSpPr>
        <dsp:cNvPr id="0" name=""/>
        <dsp:cNvSpPr/>
      </dsp:nvSpPr>
      <dsp:spPr>
        <a:xfrm>
          <a:off x="0" y="0"/>
          <a:ext cx="8229600" cy="861387"/>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solidFill>
                <a:schemeClr val="accent2">
                  <a:lumMod val="50000"/>
                </a:schemeClr>
              </a:solidFill>
              <a:latin typeface="黑体" pitchFamily="49" charset="-122"/>
              <a:ea typeface="黑体" pitchFamily="49" charset="-122"/>
            </a:rPr>
            <a:t>复杂、动态数据的挖掘</a:t>
          </a:r>
          <a:endParaRPr lang="zh-CN" altLang="en-US" sz="3400" kern="1200" dirty="0">
            <a:solidFill>
              <a:schemeClr val="accent2">
                <a:lumMod val="50000"/>
              </a:schemeClr>
            </a:solidFill>
            <a:latin typeface="黑体" pitchFamily="49" charset="-122"/>
            <a:ea typeface="黑体" pitchFamily="49" charset="-122"/>
          </a:endParaRPr>
        </a:p>
      </dsp:txBody>
      <dsp:txXfrm>
        <a:off x="42049" y="42049"/>
        <a:ext cx="8145502" cy="777289"/>
      </dsp:txXfrm>
    </dsp:sp>
    <dsp:sp modelId="{F0BBBFA8-02F9-497B-8385-47F6A7D8C444}">
      <dsp:nvSpPr>
        <dsp:cNvPr id="0" name=""/>
        <dsp:cNvSpPr/>
      </dsp:nvSpPr>
      <dsp:spPr>
        <a:xfrm>
          <a:off x="0" y="930927"/>
          <a:ext cx="8229600" cy="2129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挑战</a:t>
          </a:r>
          <a:r>
            <a:rPr lang="en-US" altLang="zh-CN" sz="2600" kern="1200" dirty="0" smtClean="0"/>
            <a:t>	</a:t>
          </a:r>
          <a:r>
            <a:rPr lang="zh-CN" sz="2600" kern="1200" dirty="0" smtClean="0">
              <a:solidFill>
                <a:schemeClr val="tx2"/>
              </a:solidFill>
            </a:rPr>
            <a:t>❶</a:t>
          </a:r>
          <a:r>
            <a:rPr lang="zh-CN" altLang="en-US" sz="2600" kern="1200" dirty="0" smtClean="0"/>
            <a:t>结构化与非结构化数据并存</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❷</a:t>
          </a:r>
          <a:r>
            <a:rPr lang="zh-CN" altLang="en-US" sz="2600" kern="1200" dirty="0" smtClean="0"/>
            <a:t>动态复杂庞大的网络结构（如：社交数据）</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❸</a:t>
          </a:r>
          <a:r>
            <a:rPr lang="zh-CN" altLang="en-US" sz="2600" kern="1200" dirty="0" smtClean="0"/>
            <a:t>特定应用相关</a:t>
          </a: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成果</a:t>
          </a:r>
          <a:r>
            <a:rPr lang="en-US" altLang="zh-CN" sz="2600" kern="1200" dirty="0" smtClean="0"/>
            <a:t>	</a:t>
          </a:r>
          <a:r>
            <a:rPr lang="zh-CN" sz="2600" kern="1200" dirty="0" smtClean="0">
              <a:solidFill>
                <a:schemeClr val="tx2"/>
              </a:solidFill>
            </a:rPr>
            <a:t>❶</a:t>
          </a:r>
          <a:r>
            <a:rPr lang="en-US" altLang="zh-CN" sz="2600" kern="1200" dirty="0" smtClean="0"/>
            <a:t>G</a:t>
          </a:r>
          <a:r>
            <a:rPr lang="en-US" altLang="zh-CN" sz="2600" kern="1200" dirty="0" smtClean="0">
              <a:latin typeface="Palatino Linotype" pitchFamily="18" charset="0"/>
            </a:rPr>
            <a:t>oogle</a:t>
          </a:r>
          <a:r>
            <a:rPr lang="zh-CN" altLang="en-US" sz="2600" kern="1200" dirty="0" smtClean="0"/>
            <a:t>流感疫情预测</a:t>
          </a:r>
          <a:r>
            <a:rPr lang="en-US" altLang="zh-CN" sz="2600" kern="1200" dirty="0" smtClean="0">
              <a:solidFill>
                <a:schemeClr val="bg2">
                  <a:lumMod val="50000"/>
                </a:schemeClr>
              </a:solidFill>
              <a:latin typeface="Palatino Linotype" pitchFamily="18" charset="0"/>
            </a:rPr>
            <a:t/>
          </a:r>
          <a:br>
            <a:rPr lang="en-US" altLang="zh-CN" sz="2600" kern="1200" dirty="0" smtClean="0">
              <a:solidFill>
                <a:schemeClr val="bg2">
                  <a:lumMod val="50000"/>
                </a:schemeClr>
              </a:solidFill>
              <a:latin typeface="Palatino Linotype" pitchFamily="18" charset="0"/>
            </a:rPr>
          </a:br>
          <a:r>
            <a:rPr lang="en-US" altLang="zh-CN" sz="2600" kern="1200" dirty="0" smtClean="0">
              <a:solidFill>
                <a:schemeClr val="bg2">
                  <a:lumMod val="50000"/>
                </a:schemeClr>
              </a:solidFill>
              <a:latin typeface="Palatino Linotype" pitchFamily="18" charset="0"/>
            </a:rPr>
            <a:t>           </a:t>
          </a:r>
          <a:r>
            <a:rPr lang="zh-CN" altLang="zh-CN" sz="2600" kern="1200" dirty="0" smtClean="0">
              <a:solidFill>
                <a:schemeClr val="tx2"/>
              </a:solidFill>
            </a:rPr>
            <a:t>❷</a:t>
          </a:r>
          <a:r>
            <a:rPr lang="zh-CN" altLang="en-US" sz="2600" kern="1200" dirty="0" smtClean="0"/>
            <a:t>在线社交网络行为传播</a:t>
          </a:r>
          <a:endParaRPr lang="zh-CN" sz="2600" kern="1200" dirty="0">
            <a:solidFill>
              <a:schemeClr val="bg2">
                <a:lumMod val="50000"/>
              </a:schemeClr>
            </a:solidFill>
            <a:latin typeface="Palatino Linotype" pitchFamily="18" charset="0"/>
          </a:endParaRPr>
        </a:p>
      </dsp:txBody>
      <dsp:txXfrm>
        <a:off x="0" y="930927"/>
        <a:ext cx="8229600" cy="2129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5CFAB-7641-4365-B6A2-A20BDB43FA91}">
      <dsp:nvSpPr>
        <dsp:cNvPr id="0" name=""/>
        <dsp:cNvSpPr/>
      </dsp:nvSpPr>
      <dsp:spPr>
        <a:xfrm>
          <a:off x="0" y="0"/>
          <a:ext cx="8229600" cy="941154"/>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solidFill>
                <a:schemeClr val="accent2">
                  <a:lumMod val="50000"/>
                </a:schemeClr>
              </a:solidFill>
              <a:latin typeface="黑体" pitchFamily="49" charset="-122"/>
              <a:ea typeface="黑体" pitchFamily="49" charset="-122"/>
            </a:rPr>
            <a:t>信息共享与数据隐私保护</a:t>
          </a:r>
          <a:endParaRPr lang="zh-CN" altLang="en-US" sz="3400" kern="1200" dirty="0">
            <a:solidFill>
              <a:schemeClr val="accent2">
                <a:lumMod val="50000"/>
              </a:schemeClr>
            </a:solidFill>
            <a:latin typeface="黑体" pitchFamily="49" charset="-122"/>
            <a:ea typeface="黑体" pitchFamily="49" charset="-122"/>
          </a:endParaRPr>
        </a:p>
      </dsp:txBody>
      <dsp:txXfrm>
        <a:off x="45943" y="45943"/>
        <a:ext cx="8137714" cy="849268"/>
      </dsp:txXfrm>
    </dsp:sp>
    <dsp:sp modelId="{F0BBBFA8-02F9-497B-8385-47F6A7D8C444}">
      <dsp:nvSpPr>
        <dsp:cNvPr id="0" name=""/>
        <dsp:cNvSpPr/>
      </dsp:nvSpPr>
      <dsp:spPr>
        <a:xfrm>
          <a:off x="0" y="935359"/>
          <a:ext cx="8229600" cy="3528679"/>
        </a:xfrm>
        <a:prstGeom prst="rect">
          <a:avLst/>
        </a:prstGeom>
        <a:no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rtl="0">
            <a:lnSpc>
              <a:spcPct val="90000"/>
            </a:lnSpc>
            <a:spcBef>
              <a:spcPct val="0"/>
            </a:spcBef>
            <a:spcAft>
              <a:spcPct val="20000"/>
            </a:spcAft>
            <a:buChar char="••"/>
          </a:pP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挑战</a:t>
          </a:r>
          <a:r>
            <a:rPr lang="en-US" altLang="zh-CN" sz="2600" kern="1200" dirty="0" smtClean="0"/>
            <a:t>	</a:t>
          </a:r>
          <a:r>
            <a:rPr lang="zh-CN" sz="2600" kern="1200" dirty="0" smtClean="0">
              <a:solidFill>
                <a:schemeClr val="tx2"/>
              </a:solidFill>
            </a:rPr>
            <a:t>❶</a:t>
          </a:r>
          <a:r>
            <a:rPr lang="zh-CN" altLang="en-US" sz="2600" kern="1200" dirty="0" smtClean="0">
              <a:solidFill>
                <a:schemeClr val="tx1"/>
              </a:solidFill>
            </a:rPr>
            <a:t>保护用户隐私（信用卡、健康医疗 </a:t>
          </a:r>
          <a:r>
            <a:rPr lang="en-US" altLang="zh-CN" sz="2600" kern="1200" dirty="0" smtClean="0">
              <a:solidFill>
                <a:schemeClr val="tx1"/>
              </a:solidFill>
            </a:rPr>
            <a:t>… </a:t>
          </a:r>
          <a:r>
            <a:rPr lang="zh-CN" altLang="en-US" sz="2600" kern="1200" dirty="0" smtClean="0">
              <a:solidFill>
                <a:schemeClr val="tx1"/>
              </a:solidFill>
            </a:rPr>
            <a:t>）</a:t>
          </a:r>
          <a:r>
            <a:rPr lang="en-US" altLang="zh-CN" sz="2600" kern="1200" dirty="0" smtClean="0"/>
            <a:t/>
          </a:r>
          <a:br>
            <a:rPr lang="en-US" altLang="zh-CN" sz="2600" kern="1200" dirty="0" smtClean="0"/>
          </a:br>
          <a:r>
            <a:rPr lang="en-US" altLang="zh-CN" sz="2600" kern="1200" dirty="0" smtClean="0"/>
            <a:t>	</a:t>
          </a:r>
          <a:r>
            <a:rPr lang="zh-CN" sz="2600" kern="1200" dirty="0" smtClean="0">
              <a:solidFill>
                <a:schemeClr val="tx2"/>
              </a:solidFill>
            </a:rPr>
            <a:t>❷</a:t>
          </a:r>
          <a:r>
            <a:rPr lang="zh-CN" altLang="en-US" sz="2600" kern="1200" dirty="0" smtClean="0">
              <a:solidFill>
                <a:schemeClr val="tx1"/>
              </a:solidFill>
            </a:rPr>
            <a:t>实现信息共享（知识发现、共享与集成）</a:t>
          </a:r>
          <a:endParaRPr lang="zh-CN" altLang="en-US" sz="2000" kern="1200" dirty="0"/>
        </a:p>
        <a:p>
          <a:pPr marL="228600" lvl="1" indent="-228600" algn="l" defTabSz="1155700" rtl="0">
            <a:lnSpc>
              <a:spcPct val="90000"/>
            </a:lnSpc>
            <a:spcBef>
              <a:spcPct val="0"/>
            </a:spcBef>
            <a:spcAft>
              <a:spcPct val="20000"/>
            </a:spcAft>
            <a:buChar char="••"/>
          </a:pPr>
          <a:r>
            <a:rPr lang="zh-CN" altLang="en-US" sz="2600" kern="1200" dirty="0" smtClean="0">
              <a:solidFill>
                <a:schemeClr val="accent2">
                  <a:lumMod val="50000"/>
                </a:schemeClr>
              </a:solidFill>
              <a:latin typeface="黑体" pitchFamily="49" charset="-122"/>
              <a:ea typeface="黑体" pitchFamily="49" charset="-122"/>
            </a:rPr>
            <a:t>方法</a:t>
          </a:r>
          <a:r>
            <a:rPr lang="en-US" altLang="zh-CN" sz="2600" kern="1200" dirty="0" smtClean="0"/>
            <a:t>	</a:t>
          </a:r>
          <a:r>
            <a:rPr lang="zh-CN" sz="2600" kern="1200" dirty="0" smtClean="0">
              <a:solidFill>
                <a:schemeClr val="tx2"/>
              </a:solidFill>
            </a:rPr>
            <a:t>❶</a:t>
          </a:r>
          <a:r>
            <a:rPr lang="zh-CN" altLang="en-US" sz="2600" kern="1200" dirty="0" smtClean="0">
              <a:solidFill>
                <a:schemeClr val="tx1"/>
              </a:solidFill>
            </a:rPr>
            <a:t>隐私保护</a:t>
          </a:r>
          <a:r>
            <a:rPr lang="en-US" altLang="zh-CN" sz="2600" kern="1200" dirty="0" smtClean="0">
              <a:solidFill>
                <a:schemeClr val="tx1"/>
              </a:solidFill>
            </a:rPr>
            <a:t/>
          </a:r>
          <a:br>
            <a:rPr lang="en-US" altLang="zh-CN" sz="2600" kern="1200" dirty="0" smtClean="0">
              <a:solidFill>
                <a:schemeClr val="tx1"/>
              </a:solidFill>
            </a:rPr>
          </a:br>
          <a:r>
            <a:rPr lang="en-US" altLang="zh-CN" sz="2600" kern="1200" dirty="0" smtClean="0">
              <a:solidFill>
                <a:schemeClr val="tx1"/>
              </a:solidFill>
            </a:rPr>
            <a:t>                 </a:t>
          </a:r>
          <a:r>
            <a:rPr lang="zh-CN" altLang="en-US" sz="2000" kern="1200" dirty="0" smtClean="0">
              <a:solidFill>
                <a:schemeClr val="tx1"/>
              </a:solidFill>
              <a:latin typeface="黑体" pitchFamily="49" charset="-122"/>
              <a:ea typeface="黑体" pitchFamily="49" charset="-122"/>
            </a:rPr>
            <a:t>限制敏感信息访问 （访问控制、认证机制 </a:t>
          </a:r>
          <a:r>
            <a:rPr lang="en-US" altLang="zh-CN" sz="2000" kern="1200" dirty="0" smtClean="0">
              <a:solidFill>
                <a:schemeClr val="tx1"/>
              </a:solidFill>
              <a:latin typeface="黑体" pitchFamily="49" charset="-122"/>
              <a:ea typeface="黑体" pitchFamily="49" charset="-122"/>
            </a:rPr>
            <a:t>… </a:t>
          </a:r>
          <a:r>
            <a:rPr lang="zh-CN" altLang="en-US" sz="2000" kern="1200" dirty="0" smtClean="0">
              <a:solidFill>
                <a:schemeClr val="tx1"/>
              </a:solidFill>
              <a:latin typeface="黑体" pitchFamily="49" charset="-122"/>
              <a:ea typeface="黑体" pitchFamily="49" charset="-122"/>
            </a:rPr>
            <a:t>）</a:t>
          </a:r>
          <a:r>
            <a:rPr lang="en-US" altLang="zh-CN" sz="2000" kern="1200" dirty="0" smtClean="0">
              <a:solidFill>
                <a:schemeClr val="tx1"/>
              </a:solidFill>
              <a:latin typeface="黑体" pitchFamily="49" charset="-122"/>
              <a:ea typeface="黑体" pitchFamily="49" charset="-122"/>
            </a:rPr>
            <a:t/>
          </a:r>
          <a:br>
            <a:rPr lang="en-US" altLang="zh-CN" sz="2000" kern="1200" dirty="0" smtClean="0">
              <a:solidFill>
                <a:schemeClr val="tx1"/>
              </a:solidFill>
              <a:latin typeface="黑体" pitchFamily="49" charset="-122"/>
              <a:ea typeface="黑体" pitchFamily="49" charset="-122"/>
            </a:rPr>
          </a:br>
          <a:r>
            <a:rPr lang="en-US" altLang="zh-CN" sz="2000" kern="1200" dirty="0" smtClean="0">
              <a:solidFill>
                <a:schemeClr val="tx1"/>
              </a:solidFill>
              <a:latin typeface="黑体" pitchFamily="49" charset="-122"/>
              <a:ea typeface="黑体" pitchFamily="49" charset="-122"/>
            </a:rPr>
            <a:t>          </a:t>
          </a:r>
          <a:r>
            <a:rPr lang="zh-CN" altLang="en-US" sz="2000" kern="1200" dirty="0" smtClean="0">
              <a:solidFill>
                <a:schemeClr val="tx1"/>
              </a:solidFill>
              <a:latin typeface="黑体" pitchFamily="49" charset="-122"/>
              <a:ea typeface="黑体" pitchFamily="49" charset="-122"/>
            </a:rPr>
            <a:t>匿名化敏感数据 （数据注入随机性）</a:t>
          </a:r>
          <a:r>
            <a:rPr lang="en-US" altLang="zh-CN" sz="2600" kern="1200" dirty="0" smtClean="0">
              <a:solidFill>
                <a:schemeClr val="bg2">
                  <a:lumMod val="50000"/>
                </a:schemeClr>
              </a:solidFill>
            </a:rPr>
            <a:t/>
          </a:r>
          <a:br>
            <a:rPr lang="en-US" altLang="zh-CN" sz="2600" kern="1200" dirty="0" smtClean="0">
              <a:solidFill>
                <a:schemeClr val="bg2">
                  <a:lumMod val="50000"/>
                </a:schemeClr>
              </a:solidFill>
            </a:rPr>
          </a:br>
          <a:r>
            <a:rPr lang="en-US" altLang="zh-CN" sz="2600" kern="1200" dirty="0" smtClean="0"/>
            <a:t>	</a:t>
          </a:r>
          <a:r>
            <a:rPr lang="zh-CN" sz="2600" kern="1200" dirty="0" smtClean="0">
              <a:solidFill>
                <a:schemeClr val="tx2"/>
              </a:solidFill>
            </a:rPr>
            <a:t>❷</a:t>
          </a:r>
          <a:r>
            <a:rPr lang="zh-CN" altLang="en-US" sz="2600" kern="1200" dirty="0" smtClean="0">
              <a:solidFill>
                <a:schemeClr val="tx1"/>
              </a:solidFill>
            </a:rPr>
            <a:t>隐私保护的数据</a:t>
          </a:r>
          <a:r>
            <a:rPr lang="zh-CN" altLang="en-US" sz="2600" kern="1200" dirty="0" smtClean="0">
              <a:solidFill>
                <a:schemeClr val="tx1"/>
              </a:solidFill>
              <a:latin typeface="Palatino Linotype" pitchFamily="18" charset="0"/>
            </a:rPr>
            <a:t>挖掘</a:t>
          </a:r>
          <a:r>
            <a:rPr lang="en-US" altLang="zh-CN" sz="2600" kern="1200" dirty="0" smtClean="0">
              <a:solidFill>
                <a:schemeClr val="tx1"/>
              </a:solidFill>
              <a:latin typeface="Palatino Linotype" pitchFamily="18" charset="0"/>
            </a:rPr>
            <a:t/>
          </a:r>
          <a:br>
            <a:rPr lang="en-US" altLang="zh-CN" sz="2600" kern="1200" dirty="0" smtClean="0">
              <a:solidFill>
                <a:schemeClr val="tx1"/>
              </a:solidFill>
              <a:latin typeface="Palatino Linotype" pitchFamily="18" charset="0"/>
            </a:rPr>
          </a:br>
          <a:r>
            <a:rPr lang="en-US" altLang="zh-CN" sz="2000" kern="1200" dirty="0" smtClean="0">
              <a:solidFill>
                <a:schemeClr val="tx1"/>
              </a:solidFill>
              <a:latin typeface="黑体" pitchFamily="49" charset="-122"/>
              <a:ea typeface="黑体" pitchFamily="49" charset="-122"/>
            </a:rPr>
            <a:t>          </a:t>
          </a:r>
          <a:r>
            <a:rPr lang="zh-CN" altLang="en-US" sz="2000" kern="1200" dirty="0" smtClean="0">
              <a:solidFill>
                <a:schemeClr val="tx1"/>
              </a:solidFill>
              <a:latin typeface="黑体" pitchFamily="49" charset="-122"/>
              <a:ea typeface="黑体" pitchFamily="49" charset="-122"/>
            </a:rPr>
            <a:t>使用特殊通信协议避免访问个体数据</a:t>
          </a:r>
          <a:r>
            <a:rPr lang="en-US" altLang="zh-CN" sz="2000" kern="1200" dirty="0" smtClean="0">
              <a:solidFill>
                <a:schemeClr val="tx1"/>
              </a:solidFill>
              <a:latin typeface="黑体" pitchFamily="49" charset="-122"/>
              <a:ea typeface="黑体" pitchFamily="49" charset="-122"/>
            </a:rPr>
            <a:t/>
          </a:r>
          <a:br>
            <a:rPr lang="en-US" altLang="zh-CN" sz="2000" kern="1200" dirty="0" smtClean="0">
              <a:solidFill>
                <a:schemeClr val="tx1"/>
              </a:solidFill>
              <a:latin typeface="黑体" pitchFamily="49" charset="-122"/>
              <a:ea typeface="黑体" pitchFamily="49" charset="-122"/>
            </a:rPr>
          </a:br>
          <a:r>
            <a:rPr lang="en-US" altLang="zh-CN" sz="2000" kern="1200" dirty="0" smtClean="0">
              <a:solidFill>
                <a:schemeClr val="tx1"/>
              </a:solidFill>
              <a:latin typeface="黑体" pitchFamily="49" charset="-122"/>
              <a:ea typeface="黑体" pitchFamily="49" charset="-122"/>
            </a:rPr>
            <a:t>          </a:t>
          </a:r>
          <a:r>
            <a:rPr lang="zh-CN" altLang="en-US" sz="2000" kern="1200" dirty="0" smtClean="0">
              <a:solidFill>
                <a:schemeClr val="tx1"/>
              </a:solidFill>
              <a:latin typeface="黑体" pitchFamily="49" charset="-122"/>
              <a:ea typeface="黑体" pitchFamily="49" charset="-122"/>
            </a:rPr>
            <a:t>设计匿名数据的挖掘方法</a:t>
          </a:r>
          <a:endParaRPr lang="zh-CN" sz="2000" kern="1200" dirty="0">
            <a:solidFill>
              <a:schemeClr val="bg2">
                <a:lumMod val="50000"/>
              </a:schemeClr>
            </a:solidFill>
            <a:latin typeface="黑体" pitchFamily="49" charset="-122"/>
            <a:ea typeface="黑体" pitchFamily="49" charset="-122"/>
          </a:endParaRPr>
        </a:p>
        <a:p>
          <a:pPr marL="228600" lvl="1" indent="-228600" algn="l" defTabSz="889000" rtl="0">
            <a:lnSpc>
              <a:spcPct val="90000"/>
            </a:lnSpc>
            <a:spcBef>
              <a:spcPct val="0"/>
            </a:spcBef>
            <a:spcAft>
              <a:spcPct val="20000"/>
            </a:spcAft>
            <a:buChar char="••"/>
          </a:pPr>
          <a:endParaRPr lang="zh-CN" sz="2000" kern="1200" dirty="0">
            <a:solidFill>
              <a:schemeClr val="bg2">
                <a:lumMod val="50000"/>
              </a:schemeClr>
            </a:solidFill>
            <a:latin typeface="Palatino Linotype" pitchFamily="18" charset="0"/>
          </a:endParaRPr>
        </a:p>
      </dsp:txBody>
      <dsp:txXfrm>
        <a:off x="0" y="935359"/>
        <a:ext cx="8229600" cy="35286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7B77-29F1-45F6-9AEB-00CEEB7EA242}">
      <dsp:nvSpPr>
        <dsp:cNvPr id="0" name=""/>
        <dsp:cNvSpPr/>
      </dsp:nvSpPr>
      <dsp:spPr>
        <a:xfrm>
          <a:off x="3368724" y="379"/>
          <a:ext cx="2406550" cy="240655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altLang="en-US" sz="1800" b="1" kern="1200" dirty="0" smtClean="0">
              <a:solidFill>
                <a:schemeClr val="tx1"/>
              </a:solidFill>
              <a:latin typeface="黑体" pitchFamily="49" charset="-122"/>
              <a:ea typeface="黑体" pitchFamily="49" charset="-122"/>
            </a:rPr>
            <a:t>系统层</a:t>
          </a:r>
          <a:endParaRPr lang="zh-CN" altLang="en-US" sz="1800" b="1" kern="1200" dirty="0">
            <a:solidFill>
              <a:schemeClr val="tx1"/>
            </a:solidFill>
            <a:latin typeface="黑体" pitchFamily="49" charset="-122"/>
            <a:ea typeface="黑体" pitchFamily="49" charset="-122"/>
          </a:endParaRPr>
        </a:p>
        <a:p>
          <a:pPr marL="171450" lvl="1" indent="-171450" algn="l" defTabSz="711200" rtl="0">
            <a:lnSpc>
              <a:spcPct val="90000"/>
            </a:lnSpc>
            <a:spcBef>
              <a:spcPct val="0"/>
            </a:spcBef>
            <a:spcAft>
              <a:spcPct val="15000"/>
            </a:spcAft>
            <a:buChar char="••"/>
          </a:pPr>
          <a:r>
            <a:rPr lang="zh-CN" altLang="en-US" sz="1600" kern="1200" dirty="0" smtClean="0">
              <a:solidFill>
                <a:schemeClr val="tx1"/>
              </a:solidFill>
            </a:rPr>
            <a:t>高性能计算环境</a:t>
          </a:r>
          <a:endParaRPr lang="zh-CN" altLang="en-US" sz="1600" kern="1200" dirty="0">
            <a:solidFill>
              <a:schemeClr val="tx1"/>
            </a:solidFill>
          </a:endParaRPr>
        </a:p>
        <a:p>
          <a:pPr marL="171450" lvl="1" indent="-171450" algn="l" defTabSz="711200" rtl="0">
            <a:lnSpc>
              <a:spcPct val="90000"/>
            </a:lnSpc>
            <a:spcBef>
              <a:spcPct val="0"/>
            </a:spcBef>
            <a:spcAft>
              <a:spcPct val="15000"/>
            </a:spcAft>
            <a:buChar char="••"/>
          </a:pPr>
          <a:r>
            <a:rPr lang="zh-CN" altLang="en-US" sz="1600" kern="1200" dirty="0" smtClean="0">
              <a:solidFill>
                <a:schemeClr val="tx1"/>
              </a:solidFill>
            </a:rPr>
            <a:t>挑战：考虑样本、模型、数据源之间的复杂关系和动态演化</a:t>
          </a:r>
          <a:endParaRPr lang="zh-CN" altLang="en-US" sz="1600" kern="1200" dirty="0">
            <a:solidFill>
              <a:schemeClr val="tx1"/>
            </a:solidFill>
          </a:endParaRPr>
        </a:p>
      </dsp:txBody>
      <dsp:txXfrm>
        <a:off x="3721155" y="352810"/>
        <a:ext cx="1701688" cy="1701688"/>
      </dsp:txXfrm>
    </dsp:sp>
    <dsp:sp modelId="{61C2117E-464E-47CB-A8B1-670F69F9E66D}">
      <dsp:nvSpPr>
        <dsp:cNvPr id="0" name=""/>
        <dsp:cNvSpPr/>
      </dsp:nvSpPr>
      <dsp:spPr>
        <a:xfrm rot="3600000">
          <a:off x="5716602" y="1876236"/>
          <a:ext cx="644532" cy="81221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endParaRPr lang="zh-CN" altLang="en-US" sz="3400" kern="1200"/>
        </a:p>
      </dsp:txBody>
      <dsp:txXfrm>
        <a:off x="5764942" y="1954951"/>
        <a:ext cx="451172" cy="487326"/>
      </dsp:txXfrm>
    </dsp:sp>
    <dsp:sp modelId="{546333CF-7FB1-4948-A2E9-D33E4A1EF681}">
      <dsp:nvSpPr>
        <dsp:cNvPr id="0" name=""/>
        <dsp:cNvSpPr/>
      </dsp:nvSpPr>
      <dsp:spPr>
        <a:xfrm>
          <a:off x="5180049" y="3137685"/>
          <a:ext cx="2406550" cy="240655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altLang="en-US" sz="1800" b="1" kern="1200" dirty="0" smtClean="0">
              <a:solidFill>
                <a:schemeClr val="tx1"/>
              </a:solidFill>
              <a:latin typeface="黑体" pitchFamily="49" charset="-122"/>
              <a:ea typeface="黑体" pitchFamily="49" charset="-122"/>
            </a:rPr>
            <a:t>数据层</a:t>
          </a:r>
          <a:endParaRPr lang="zh-CN" altLang="en-US" sz="1800" b="1" kern="1200" dirty="0">
            <a:solidFill>
              <a:schemeClr val="tx1"/>
            </a:solidFill>
            <a:latin typeface="黑体" pitchFamily="49" charset="-122"/>
            <a:ea typeface="黑体" pitchFamily="49" charset="-122"/>
          </a:endParaRPr>
        </a:p>
        <a:p>
          <a:pPr marL="171450" lvl="1" indent="-171450" algn="l" defTabSz="711200" rtl="0">
            <a:lnSpc>
              <a:spcPct val="90000"/>
            </a:lnSpc>
            <a:spcBef>
              <a:spcPct val="0"/>
            </a:spcBef>
            <a:spcAft>
              <a:spcPct val="15000"/>
            </a:spcAft>
            <a:buChar char="••"/>
          </a:pPr>
          <a:r>
            <a:rPr lang="zh-CN" altLang="en-US" sz="1600" kern="1200" dirty="0" smtClean="0">
              <a:solidFill>
                <a:schemeClr val="tx1"/>
              </a:solidFill>
            </a:rPr>
            <a:t>复杂、不确定、噪声、隐私保护</a:t>
          </a:r>
          <a:endParaRPr lang="zh-CN" altLang="en-US" sz="1600" kern="1200" dirty="0">
            <a:solidFill>
              <a:schemeClr val="tx1"/>
            </a:solidFill>
          </a:endParaRPr>
        </a:p>
        <a:p>
          <a:pPr marL="171450" lvl="1" indent="-171450" algn="l" defTabSz="711200" rtl="0">
            <a:lnSpc>
              <a:spcPct val="90000"/>
            </a:lnSpc>
            <a:spcBef>
              <a:spcPct val="0"/>
            </a:spcBef>
            <a:spcAft>
              <a:spcPct val="15000"/>
            </a:spcAft>
            <a:buChar char="••"/>
          </a:pPr>
          <a:r>
            <a:rPr lang="zh-CN" altLang="en-US" sz="1600" kern="1200" dirty="0" smtClean="0">
              <a:solidFill>
                <a:schemeClr val="tx1"/>
              </a:solidFill>
            </a:rPr>
            <a:t>挑战：设计安全可靠的信息共享协议</a:t>
          </a:r>
          <a:endParaRPr lang="zh-CN" altLang="en-US" sz="1600" kern="1200" dirty="0">
            <a:solidFill>
              <a:schemeClr val="tx1"/>
            </a:solidFill>
          </a:endParaRPr>
        </a:p>
      </dsp:txBody>
      <dsp:txXfrm>
        <a:off x="5532480" y="3490116"/>
        <a:ext cx="1701688" cy="1701688"/>
      </dsp:txXfrm>
    </dsp:sp>
    <dsp:sp modelId="{769EA0F5-A531-4066-8E77-B57AA86046DF}">
      <dsp:nvSpPr>
        <dsp:cNvPr id="0" name=""/>
        <dsp:cNvSpPr/>
      </dsp:nvSpPr>
      <dsp:spPr>
        <a:xfrm rot="10799641">
          <a:off x="4220112" y="4176497"/>
          <a:ext cx="649697" cy="81221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endParaRPr lang="zh-CN" altLang="en-US" sz="3400" kern="1200"/>
        </a:p>
      </dsp:txBody>
      <dsp:txXfrm rot="10800000">
        <a:off x="4415021" y="4338929"/>
        <a:ext cx="454788" cy="487326"/>
      </dsp:txXfrm>
    </dsp:sp>
    <dsp:sp modelId="{7818D7E3-4763-44D2-9E3C-9F9C5B20C79C}">
      <dsp:nvSpPr>
        <dsp:cNvPr id="0" name=""/>
        <dsp:cNvSpPr/>
      </dsp:nvSpPr>
      <dsp:spPr>
        <a:xfrm>
          <a:off x="1547654" y="3138065"/>
          <a:ext cx="2406550" cy="240655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altLang="en-US" sz="1800" b="1" kern="1200" dirty="0" smtClean="0">
              <a:solidFill>
                <a:schemeClr val="tx1"/>
              </a:solidFill>
              <a:latin typeface="黑体" pitchFamily="49" charset="-122"/>
              <a:ea typeface="黑体" pitchFamily="49" charset="-122"/>
            </a:rPr>
            <a:t>模型层</a:t>
          </a:r>
          <a:endParaRPr lang="zh-CN" altLang="en-US" sz="1800" b="1" kern="1200" dirty="0">
            <a:solidFill>
              <a:schemeClr val="tx1"/>
            </a:solidFill>
            <a:latin typeface="黑体" pitchFamily="49" charset="-122"/>
            <a:ea typeface="黑体" pitchFamily="49" charset="-122"/>
          </a:endParaRPr>
        </a:p>
        <a:p>
          <a:pPr marL="171450" lvl="1" indent="-171450" algn="l" defTabSz="711200" rtl="0">
            <a:lnSpc>
              <a:spcPct val="90000"/>
            </a:lnSpc>
            <a:spcBef>
              <a:spcPct val="0"/>
            </a:spcBef>
            <a:spcAft>
              <a:spcPct val="15000"/>
            </a:spcAft>
            <a:buChar char="••"/>
          </a:pPr>
          <a:r>
            <a:rPr lang="zh-CN" altLang="en-US" sz="1600" kern="1200" dirty="0" smtClean="0">
              <a:solidFill>
                <a:schemeClr val="tx1"/>
              </a:solidFill>
              <a:latin typeface="+mn-ea"/>
              <a:ea typeface="+mn-ea"/>
            </a:rPr>
            <a:t>挑战：分散的本地模型融合为全局模型</a:t>
          </a:r>
          <a:endParaRPr lang="zh-CN" altLang="en-US" sz="1600" kern="1200" dirty="0">
            <a:solidFill>
              <a:schemeClr val="tx1"/>
            </a:solidFill>
            <a:latin typeface="+mn-ea"/>
            <a:ea typeface="+mn-ea"/>
          </a:endParaRPr>
        </a:p>
      </dsp:txBody>
      <dsp:txXfrm>
        <a:off x="1900085" y="3490496"/>
        <a:ext cx="1701688" cy="1701688"/>
      </dsp:txXfrm>
    </dsp:sp>
    <dsp:sp modelId="{DDEFE779-950F-4DF6-8219-ED7E46BC631F}">
      <dsp:nvSpPr>
        <dsp:cNvPr id="0" name=""/>
        <dsp:cNvSpPr/>
      </dsp:nvSpPr>
      <dsp:spPr>
        <a:xfrm rot="18007818">
          <a:off x="2961845" y="1877861"/>
          <a:ext cx="647293" cy="81221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endParaRPr lang="zh-CN" altLang="en-US" sz="3400" kern="1200"/>
        </a:p>
      </dsp:txBody>
      <dsp:txXfrm>
        <a:off x="3010201" y="2124278"/>
        <a:ext cx="453105" cy="4873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785CBAE4-F8D9-4129-B51F-0DB4BEA986F1}" type="datetimeFigureOut">
              <a:rPr lang="en-US"/>
              <a:pPr>
                <a:defRPr/>
              </a:pPr>
              <a:t>9/2/2019</a:t>
            </a:fld>
            <a:endParaRPr lang="en-US"/>
          </a:p>
        </p:txBody>
      </p:sp>
      <p:sp>
        <p:nvSpPr>
          <p:cNvPr id="4" name="Footer Placeholder 3"/>
          <p:cNvSpPr>
            <a:spLocks noGrp="1"/>
          </p:cNvSpPr>
          <p:nvPr>
            <p:ph type="ftr" sz="quarter" idx="2"/>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49392E7D-0E06-464C-8541-AA44AE9E79C6}" type="slidenum">
              <a:rPr lang="en-US"/>
              <a:pPr>
                <a:defRPr/>
              </a:pPr>
              <a:t>‹#›</a:t>
            </a:fld>
            <a:endParaRPr lang="en-US"/>
          </a:p>
        </p:txBody>
      </p:sp>
    </p:spTree>
    <p:extLst>
      <p:ext uri="{BB962C8B-B14F-4D97-AF65-F5344CB8AC3E}">
        <p14:creationId xmlns:p14="http://schemas.microsoft.com/office/powerpoint/2010/main" val="228294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275" cy="496751"/>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862" y="0"/>
            <a:ext cx="2946275" cy="496751"/>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defRPr>
            </a:lvl1pPr>
          </a:lstStyle>
          <a:p>
            <a:pPr>
              <a:defRPr/>
            </a:pPr>
            <a:fld id="{077E5B7F-BBE2-45B0-AC4C-D9CC9AA6B88A}" type="datetimeFigureOut">
              <a:rPr lang="zh-CN" altLang="en-US"/>
              <a:pPr>
                <a:defRPr/>
              </a:pPr>
              <a:t>2019/9/2</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680383" y="4716585"/>
            <a:ext cx="5436909" cy="4467363"/>
          </a:xfrm>
          <a:prstGeom prst="rect">
            <a:avLst/>
          </a:prstGeom>
        </p:spPr>
        <p:txBody>
          <a:bodyPr vert="horz" lIns="93177" tIns="46589" rIns="93177" bIns="46589"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429779"/>
            <a:ext cx="2946275" cy="49675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862" y="9429779"/>
            <a:ext cx="2946275" cy="496751"/>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defRPr>
            </a:lvl1pPr>
          </a:lstStyle>
          <a:p>
            <a:pPr>
              <a:defRPr/>
            </a:pPr>
            <a:fld id="{73790652-C02E-4B6F-A52E-6A0D29B3CC7A}" type="slidenum">
              <a:rPr lang="zh-CN" altLang="en-US"/>
              <a:pPr>
                <a:defRPr/>
              </a:pPr>
              <a:t>‹#›</a:t>
            </a:fld>
            <a:endParaRPr lang="zh-CN" altLang="en-US"/>
          </a:p>
        </p:txBody>
      </p:sp>
    </p:spTree>
    <p:extLst>
      <p:ext uri="{BB962C8B-B14F-4D97-AF65-F5344CB8AC3E}">
        <p14:creationId xmlns:p14="http://schemas.microsoft.com/office/powerpoint/2010/main" val="34517262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第三次浪潮</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1980</a:t>
            </a:r>
            <a:r>
              <a:rPr lang="zh-CN" altLang="en-US" sz="1200" b="0" i="0" kern="1200" dirty="0" smtClean="0">
                <a:solidFill>
                  <a:schemeClr val="tx1"/>
                </a:solidFill>
                <a:effectLst/>
                <a:latin typeface="+mn-lt"/>
                <a:ea typeface="+mn-ea"/>
                <a:cs typeface="+mn-cs"/>
              </a:rPr>
              <a:t>年中信出版社出版的图书，作者是托夫勒 。将人类社会划分为三个阶段：第一次浪潮为农业阶段，从约</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万年前开始；第二阶段为工业阶段，从</a:t>
            </a:r>
            <a:r>
              <a:rPr lang="en-US" altLang="zh-CN" sz="1200" b="0" i="0" kern="1200" dirty="0" smtClean="0">
                <a:solidFill>
                  <a:schemeClr val="tx1"/>
                </a:solidFill>
                <a:effectLst/>
                <a:latin typeface="+mn-lt"/>
                <a:ea typeface="+mn-ea"/>
                <a:cs typeface="+mn-cs"/>
              </a:rPr>
              <a:t>17</a:t>
            </a:r>
            <a:r>
              <a:rPr lang="zh-CN" altLang="en-US" sz="1200" b="0" i="0" kern="1200" dirty="0" smtClean="0">
                <a:solidFill>
                  <a:schemeClr val="tx1"/>
                </a:solidFill>
                <a:effectLst/>
                <a:latin typeface="+mn-lt"/>
                <a:ea typeface="+mn-ea"/>
                <a:cs typeface="+mn-cs"/>
              </a:rPr>
              <a:t>世纪末开始；第三阶段为信息化（或者服务业）阶段，从</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世纪</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年代后期开始。 托夫勒也许并没有给我们带来直接财富，</a:t>
            </a:r>
            <a:r>
              <a:rPr lang="zh-CN" altLang="en-US" sz="1200" b="0" i="0" kern="1200" smtClean="0">
                <a:solidFill>
                  <a:schemeClr val="tx1"/>
                </a:solidFill>
                <a:effectLst/>
                <a:latin typeface="+mn-lt"/>
                <a:ea typeface="+mn-ea"/>
                <a:cs typeface="+mn-cs"/>
              </a:rPr>
              <a:t>但他也许给了</a:t>
            </a:r>
            <a:r>
              <a:rPr lang="zh-CN" altLang="en-US" sz="1200" b="0" i="0" kern="1200" dirty="0" smtClean="0">
                <a:solidFill>
                  <a:schemeClr val="tx1"/>
                </a:solidFill>
                <a:effectLst/>
                <a:latin typeface="+mn-lt"/>
                <a:ea typeface="+mn-ea"/>
                <a:cs typeface="+mn-cs"/>
              </a:rPr>
              <a:t>人们一</a:t>
            </a:r>
            <a:r>
              <a:rPr lang="zh-CN" altLang="en-US" sz="1200" b="0" i="0" kern="1200" smtClean="0">
                <a:solidFill>
                  <a:schemeClr val="tx1"/>
                </a:solidFill>
                <a:effectLst/>
                <a:latin typeface="+mn-lt"/>
                <a:ea typeface="+mn-ea"/>
                <a:cs typeface="+mn-cs"/>
              </a:rPr>
              <a:t>个梦想。</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大数据时代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是国外大数据研究的先河之作，作者维克托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迈尔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舍恩伯格被誉为“大数据商业应用第一人”，大数据时代最大的转变就是，放弃对因果关系的渴求，而取而代之关注相关关系。也就是说只要知道“是什么”，而不需要知道“为什么”。这就颠覆了千百年来人类的思维惯例，对人类的认知和与世界交流的方式提出了全新的挑战。</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pPr>
                <a:defRPr/>
              </a:pPr>
              <a:t>10</a:t>
            </a:fld>
            <a:endParaRPr lang="zh-CN" altLang="en-US"/>
          </a:p>
        </p:txBody>
      </p:sp>
    </p:spTree>
    <p:extLst>
      <p:ext uri="{BB962C8B-B14F-4D97-AF65-F5344CB8AC3E}">
        <p14:creationId xmlns:p14="http://schemas.microsoft.com/office/powerpoint/2010/main" val="257862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秒定律”或者秒级定律，就是说对处理速度有要求，一般要在秒级时间范围内给出分析结果，时间太长就失去价值了。这个速度要求是大数据处理技术和传统的数据挖掘技术最大的区别。</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pPr>
                <a:defRPr/>
              </a:pPr>
              <a:t>22</a:t>
            </a:fld>
            <a:endParaRPr lang="zh-CN" altLang="en-US"/>
          </a:p>
        </p:txBody>
      </p:sp>
    </p:spTree>
    <p:extLst>
      <p:ext uri="{BB962C8B-B14F-4D97-AF65-F5344CB8AC3E}">
        <p14:creationId xmlns:p14="http://schemas.microsoft.com/office/powerpoint/2010/main" val="17573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pPr>
                <a:defRPr/>
              </a:pPr>
              <a:t>28</a:t>
            </a:fld>
            <a:endParaRPr lang="zh-CN" altLang="en-US"/>
          </a:p>
        </p:txBody>
      </p:sp>
    </p:spTree>
    <p:extLst>
      <p:ext uri="{BB962C8B-B14F-4D97-AF65-F5344CB8AC3E}">
        <p14:creationId xmlns:p14="http://schemas.microsoft.com/office/powerpoint/2010/main" val="164260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手机定位信息，可以得到每天都路线图，结合时间信息，可以推测出办公地点、家庭住址，结合所到地方的语义信息，可以推测出你的职业信息。</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pPr>
                <a:defRPr/>
              </a:pPr>
              <a:t>32</a:t>
            </a:fld>
            <a:endParaRPr lang="zh-CN" altLang="en-US"/>
          </a:p>
        </p:txBody>
      </p:sp>
    </p:spTree>
    <p:extLst>
      <p:ext uri="{BB962C8B-B14F-4D97-AF65-F5344CB8AC3E}">
        <p14:creationId xmlns:p14="http://schemas.microsoft.com/office/powerpoint/2010/main" val="16851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UC Berkeley AMP lab</a:t>
            </a:r>
            <a:r>
              <a:rPr lang="zh-CN" altLang="en-US" sz="1200" b="0" i="0" kern="1200" dirty="0" smtClean="0">
                <a:solidFill>
                  <a:schemeClr val="tx1"/>
                </a:solidFill>
                <a:effectLst/>
                <a:latin typeface="+mn-lt"/>
                <a:ea typeface="+mn-ea"/>
                <a:cs typeface="+mn-cs"/>
              </a:rPr>
              <a:t>所开源的类</a:t>
            </a:r>
            <a:r>
              <a:rPr lang="en-US" altLang="zh-CN" sz="1200" b="0" i="0" kern="1200" dirty="0" smtClean="0">
                <a:solidFill>
                  <a:schemeClr val="tx1"/>
                </a:solidFill>
                <a:effectLst/>
                <a:latin typeface="+mn-lt"/>
                <a:ea typeface="+mn-ea"/>
                <a:cs typeface="+mn-cs"/>
              </a:rPr>
              <a:t>Hadoop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的通用并行框架，</a:t>
            </a:r>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，拥有</a:t>
            </a:r>
            <a:r>
              <a:rPr lang="en-US" altLang="zh-CN" sz="1200" b="0" i="0" kern="1200" dirty="0" smtClean="0">
                <a:solidFill>
                  <a:schemeClr val="tx1"/>
                </a:solidFill>
                <a:effectLst/>
                <a:latin typeface="+mn-lt"/>
                <a:ea typeface="+mn-ea"/>
                <a:cs typeface="+mn-cs"/>
              </a:rPr>
              <a:t>Hadoop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所具有的优点；但不同于</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的是</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中间输出结果可以保存在内存中，从而不再需要读写</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Spark</a:t>
            </a:r>
            <a:r>
              <a:rPr lang="zh-CN" altLang="en-US" sz="1200" b="0" i="0" kern="1200" dirty="0" smtClean="0">
                <a:solidFill>
                  <a:schemeClr val="tx1"/>
                </a:solidFill>
                <a:effectLst/>
                <a:latin typeface="+mn-lt"/>
                <a:ea typeface="+mn-ea"/>
                <a:cs typeface="+mn-cs"/>
              </a:rPr>
              <a:t>能更好地适用于数据挖掘与机器学习等需要迭代的</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的算法。</a:t>
            </a:r>
            <a:endParaRPr lang="zh-CN" altLang="en-US" dirty="0"/>
          </a:p>
        </p:txBody>
      </p:sp>
      <p:sp>
        <p:nvSpPr>
          <p:cNvPr id="4" name="灯片编号占位符 3"/>
          <p:cNvSpPr>
            <a:spLocks noGrp="1"/>
          </p:cNvSpPr>
          <p:nvPr>
            <p:ph type="sldNum" sz="quarter" idx="10"/>
          </p:nvPr>
        </p:nvSpPr>
        <p:spPr/>
        <p:txBody>
          <a:bodyPr/>
          <a:lstStyle/>
          <a:p>
            <a:pPr>
              <a:defRPr/>
            </a:pPr>
            <a:fld id="{73790652-C02E-4B6F-A52E-6A0D29B3CC7A}" type="slidenum">
              <a:rPr lang="zh-CN" altLang="en-US" smtClean="0"/>
              <a:pPr>
                <a:defRPr/>
              </a:pPr>
              <a:t>37</a:t>
            </a:fld>
            <a:endParaRPr lang="zh-CN" altLang="en-US"/>
          </a:p>
        </p:txBody>
      </p:sp>
    </p:spTree>
    <p:extLst>
      <p:ext uri="{BB962C8B-B14F-4D97-AF65-F5344CB8AC3E}">
        <p14:creationId xmlns:p14="http://schemas.microsoft.com/office/powerpoint/2010/main" val="128968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A7FD5A7-94A8-4A08-B2D6-D658CFBFF0B4}" type="slidenum">
              <a:rPr lang="en-US" altLang="zh-CN" smtClean="0"/>
              <a:pPr/>
              <a:t>53</a:t>
            </a:fld>
            <a:endParaRPr lang="en-US" altLang="zh-CN" smtClean="0"/>
          </a:p>
        </p:txBody>
      </p:sp>
    </p:spTree>
    <p:extLst>
      <p:ext uri="{BB962C8B-B14F-4D97-AF65-F5344CB8AC3E}">
        <p14:creationId xmlns:p14="http://schemas.microsoft.com/office/powerpoint/2010/main" val="1830162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a:solidFill>
                  <a:srgbClr val="C9C9FF"/>
                </a:solidFill>
                <a:latin typeface="宋体" pitchFamily="2" charset="-122"/>
                <a:ea typeface="宋体" pitchFamily="2" charset="-122"/>
              </a:defRPr>
            </a:lvl1pPr>
            <a:lvl2pPr marL="742950" indent="-285750">
              <a:defRPr kumimoji="1" sz="2200">
                <a:solidFill>
                  <a:srgbClr val="C9C9FF"/>
                </a:solidFill>
                <a:latin typeface="宋体" pitchFamily="2" charset="-122"/>
                <a:ea typeface="宋体" pitchFamily="2" charset="-122"/>
              </a:defRPr>
            </a:lvl2pPr>
            <a:lvl3pPr marL="1143000" indent="-228600">
              <a:defRPr kumimoji="1" sz="2200">
                <a:solidFill>
                  <a:srgbClr val="C9C9FF"/>
                </a:solidFill>
                <a:latin typeface="宋体" pitchFamily="2" charset="-122"/>
                <a:ea typeface="宋体" pitchFamily="2" charset="-122"/>
              </a:defRPr>
            </a:lvl3pPr>
            <a:lvl4pPr marL="1600200" indent="-228600">
              <a:defRPr kumimoji="1" sz="2200">
                <a:solidFill>
                  <a:srgbClr val="C9C9FF"/>
                </a:solidFill>
                <a:latin typeface="宋体" pitchFamily="2" charset="-122"/>
                <a:ea typeface="宋体" pitchFamily="2" charset="-122"/>
              </a:defRPr>
            </a:lvl4pPr>
            <a:lvl5pPr marL="2057400" indent="-228600">
              <a:defRPr kumimoji="1" sz="2200">
                <a:solidFill>
                  <a:srgbClr val="C9C9FF"/>
                </a:solidFill>
                <a:latin typeface="宋体" pitchFamily="2" charset="-122"/>
                <a:ea typeface="宋体" pitchFamily="2" charset="-122"/>
              </a:defRPr>
            </a:lvl5pPr>
            <a:lvl6pPr marL="2514600" indent="-228600" eaLnBrk="0" fontAlgn="base" hangingPunct="0">
              <a:spcBef>
                <a:spcPct val="0"/>
              </a:spcBef>
              <a:spcAft>
                <a:spcPct val="0"/>
              </a:spcAft>
              <a:defRPr kumimoji="1" sz="2200">
                <a:solidFill>
                  <a:srgbClr val="C9C9FF"/>
                </a:solidFill>
                <a:latin typeface="宋体" pitchFamily="2" charset="-122"/>
                <a:ea typeface="宋体" pitchFamily="2" charset="-122"/>
              </a:defRPr>
            </a:lvl6pPr>
            <a:lvl7pPr marL="2971800" indent="-228600" eaLnBrk="0" fontAlgn="base" hangingPunct="0">
              <a:spcBef>
                <a:spcPct val="0"/>
              </a:spcBef>
              <a:spcAft>
                <a:spcPct val="0"/>
              </a:spcAft>
              <a:defRPr kumimoji="1" sz="2200">
                <a:solidFill>
                  <a:srgbClr val="C9C9FF"/>
                </a:solidFill>
                <a:latin typeface="宋体" pitchFamily="2" charset="-122"/>
                <a:ea typeface="宋体" pitchFamily="2" charset="-122"/>
              </a:defRPr>
            </a:lvl7pPr>
            <a:lvl8pPr marL="3429000" indent="-228600" eaLnBrk="0" fontAlgn="base" hangingPunct="0">
              <a:spcBef>
                <a:spcPct val="0"/>
              </a:spcBef>
              <a:spcAft>
                <a:spcPct val="0"/>
              </a:spcAft>
              <a:defRPr kumimoji="1" sz="2200">
                <a:solidFill>
                  <a:srgbClr val="C9C9FF"/>
                </a:solidFill>
                <a:latin typeface="宋体" pitchFamily="2" charset="-122"/>
                <a:ea typeface="宋体" pitchFamily="2" charset="-122"/>
              </a:defRPr>
            </a:lvl8pPr>
            <a:lvl9pPr marL="3886200" indent="-228600" eaLnBrk="0" fontAlgn="base" hangingPunct="0">
              <a:spcBef>
                <a:spcPct val="0"/>
              </a:spcBef>
              <a:spcAft>
                <a:spcPct val="0"/>
              </a:spcAft>
              <a:defRPr kumimoji="1" sz="2200">
                <a:solidFill>
                  <a:srgbClr val="C9C9FF"/>
                </a:solidFill>
                <a:latin typeface="宋体" pitchFamily="2" charset="-122"/>
                <a:ea typeface="宋体" pitchFamily="2" charset="-122"/>
              </a:defRPr>
            </a:lvl9pPr>
          </a:lstStyle>
          <a:p>
            <a:fld id="{135CE009-BBAA-4384-B972-CBD478653EAB}" type="slidenum">
              <a:rPr lang="zh-CN" altLang="en-US" sz="1200">
                <a:solidFill>
                  <a:schemeClr val="tx1"/>
                </a:solidFill>
                <a:latin typeface="Gulim" pitchFamily="34" charset="-127"/>
                <a:ea typeface="Gulim" pitchFamily="34" charset="-127"/>
              </a:rPr>
              <a:pPr/>
              <a:t>81</a:t>
            </a:fld>
            <a:endParaRPr lang="en-US" altLang="zh-CN" sz="1200">
              <a:solidFill>
                <a:schemeClr val="tx1"/>
              </a:solidFill>
              <a:latin typeface="Gulim" pitchFamily="34" charset="-127"/>
              <a:ea typeface="Gulim" pitchFamily="34" charset="-127"/>
            </a:endParaRPr>
          </a:p>
        </p:txBody>
      </p:sp>
    </p:spTree>
    <p:extLst>
      <p:ext uri="{BB962C8B-B14F-4D97-AF65-F5344CB8AC3E}">
        <p14:creationId xmlns:p14="http://schemas.microsoft.com/office/powerpoint/2010/main" val="370688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a:solidFill>
                  <a:srgbClr val="C9C9FF"/>
                </a:solidFill>
                <a:latin typeface="宋体" pitchFamily="2" charset="-122"/>
                <a:ea typeface="宋体" pitchFamily="2" charset="-122"/>
              </a:defRPr>
            </a:lvl1pPr>
            <a:lvl2pPr marL="742950" indent="-285750">
              <a:defRPr kumimoji="1" sz="2200">
                <a:solidFill>
                  <a:srgbClr val="C9C9FF"/>
                </a:solidFill>
                <a:latin typeface="宋体" pitchFamily="2" charset="-122"/>
                <a:ea typeface="宋体" pitchFamily="2" charset="-122"/>
              </a:defRPr>
            </a:lvl2pPr>
            <a:lvl3pPr marL="1143000" indent="-228600">
              <a:defRPr kumimoji="1" sz="2200">
                <a:solidFill>
                  <a:srgbClr val="C9C9FF"/>
                </a:solidFill>
                <a:latin typeface="宋体" pitchFamily="2" charset="-122"/>
                <a:ea typeface="宋体" pitchFamily="2" charset="-122"/>
              </a:defRPr>
            </a:lvl3pPr>
            <a:lvl4pPr marL="1600200" indent="-228600">
              <a:defRPr kumimoji="1" sz="2200">
                <a:solidFill>
                  <a:srgbClr val="C9C9FF"/>
                </a:solidFill>
                <a:latin typeface="宋体" pitchFamily="2" charset="-122"/>
                <a:ea typeface="宋体" pitchFamily="2" charset="-122"/>
              </a:defRPr>
            </a:lvl4pPr>
            <a:lvl5pPr marL="2057400" indent="-228600">
              <a:defRPr kumimoji="1" sz="2200">
                <a:solidFill>
                  <a:srgbClr val="C9C9FF"/>
                </a:solidFill>
                <a:latin typeface="宋体" pitchFamily="2" charset="-122"/>
                <a:ea typeface="宋体" pitchFamily="2" charset="-122"/>
              </a:defRPr>
            </a:lvl5pPr>
            <a:lvl6pPr marL="2514600" indent="-228600" eaLnBrk="0" fontAlgn="base" hangingPunct="0">
              <a:spcBef>
                <a:spcPct val="0"/>
              </a:spcBef>
              <a:spcAft>
                <a:spcPct val="0"/>
              </a:spcAft>
              <a:defRPr kumimoji="1" sz="2200">
                <a:solidFill>
                  <a:srgbClr val="C9C9FF"/>
                </a:solidFill>
                <a:latin typeface="宋体" pitchFamily="2" charset="-122"/>
                <a:ea typeface="宋体" pitchFamily="2" charset="-122"/>
              </a:defRPr>
            </a:lvl6pPr>
            <a:lvl7pPr marL="2971800" indent="-228600" eaLnBrk="0" fontAlgn="base" hangingPunct="0">
              <a:spcBef>
                <a:spcPct val="0"/>
              </a:spcBef>
              <a:spcAft>
                <a:spcPct val="0"/>
              </a:spcAft>
              <a:defRPr kumimoji="1" sz="2200">
                <a:solidFill>
                  <a:srgbClr val="C9C9FF"/>
                </a:solidFill>
                <a:latin typeface="宋体" pitchFamily="2" charset="-122"/>
                <a:ea typeface="宋体" pitchFamily="2" charset="-122"/>
              </a:defRPr>
            </a:lvl7pPr>
            <a:lvl8pPr marL="3429000" indent="-228600" eaLnBrk="0" fontAlgn="base" hangingPunct="0">
              <a:spcBef>
                <a:spcPct val="0"/>
              </a:spcBef>
              <a:spcAft>
                <a:spcPct val="0"/>
              </a:spcAft>
              <a:defRPr kumimoji="1" sz="2200">
                <a:solidFill>
                  <a:srgbClr val="C9C9FF"/>
                </a:solidFill>
                <a:latin typeface="宋体" pitchFamily="2" charset="-122"/>
                <a:ea typeface="宋体" pitchFamily="2" charset="-122"/>
              </a:defRPr>
            </a:lvl8pPr>
            <a:lvl9pPr marL="3886200" indent="-228600" eaLnBrk="0" fontAlgn="base" hangingPunct="0">
              <a:spcBef>
                <a:spcPct val="0"/>
              </a:spcBef>
              <a:spcAft>
                <a:spcPct val="0"/>
              </a:spcAft>
              <a:defRPr kumimoji="1" sz="2200">
                <a:solidFill>
                  <a:srgbClr val="C9C9FF"/>
                </a:solidFill>
                <a:latin typeface="宋体" pitchFamily="2" charset="-122"/>
                <a:ea typeface="宋体" pitchFamily="2" charset="-122"/>
              </a:defRPr>
            </a:lvl9pPr>
          </a:lstStyle>
          <a:p>
            <a:fld id="{51EC835E-24AC-43A5-8006-38E5B3B8A542}" type="slidenum">
              <a:rPr lang="zh-CN" altLang="en-US" sz="1200">
                <a:solidFill>
                  <a:schemeClr val="tx1"/>
                </a:solidFill>
                <a:latin typeface="Gulim" pitchFamily="34" charset="-127"/>
                <a:ea typeface="Gulim" pitchFamily="34" charset="-127"/>
              </a:rPr>
              <a:pPr/>
              <a:t>82</a:t>
            </a:fld>
            <a:endParaRPr lang="en-US" altLang="zh-CN" sz="1200">
              <a:solidFill>
                <a:schemeClr val="tx1"/>
              </a:solidFill>
              <a:latin typeface="Gulim" pitchFamily="34" charset="-127"/>
              <a:ea typeface="Gulim" pitchFamily="34" charset="-127"/>
            </a:endParaRPr>
          </a:p>
        </p:txBody>
      </p:sp>
    </p:spTree>
    <p:extLst>
      <p:ext uri="{BB962C8B-B14F-4D97-AF65-F5344CB8AC3E}">
        <p14:creationId xmlns:p14="http://schemas.microsoft.com/office/powerpoint/2010/main" val="3057520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0"/>
            <a:ext cx="9144000" cy="112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3"/>
          <p:cNvPicPr>
            <a:picLocks noChangeAspect="1" noChangeArrowheads="1"/>
          </p:cNvPicPr>
          <p:nvPr userDrawn="1"/>
        </p:nvPicPr>
        <p:blipFill>
          <a:blip r:embed="rId2"/>
          <a:srcRect/>
          <a:stretch>
            <a:fillRect/>
          </a:stretch>
        </p:blipFill>
        <p:spPr bwMode="auto">
          <a:xfrm>
            <a:off x="0" y="-12700"/>
            <a:ext cx="9144000" cy="6858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8" name="灯片编号占位符 5"/>
          <p:cNvSpPr>
            <a:spLocks noGrp="1"/>
          </p:cNvSpPr>
          <p:nvPr>
            <p:ph type="sldNum" sz="quarter" idx="12"/>
          </p:nvPr>
        </p:nvSpPr>
        <p:spPr/>
        <p:txBody>
          <a:bodyPr/>
          <a:lstStyle>
            <a:lvl1pPr>
              <a:defRPr/>
            </a:lvl1pPr>
          </a:lstStyle>
          <a:p>
            <a:pPr>
              <a:defRPr/>
            </a:pPr>
            <a:fld id="{2899C85F-AD70-4F82-8429-55D99E811414}"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370A479-1673-4AA3-8929-FDAFB60BD359}"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8601A46-4FFA-4F55-8FCD-BC0F7678811C}"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371600"/>
            <a:ext cx="8153400" cy="475456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3" name="标题 1"/>
          <p:cNvSpPr>
            <a:spLocks noGrp="1"/>
          </p:cNvSpPr>
          <p:nvPr>
            <p:ph type="title" idx="10"/>
          </p:nvPr>
        </p:nvSpPr>
        <p:spPr>
          <a:xfrm>
            <a:off x="1143000" y="76200"/>
            <a:ext cx="8001000" cy="914400"/>
          </a:xfrm>
        </p:spPr>
        <p:txBody>
          <a:bodyPr/>
          <a:lstStyle/>
          <a:p>
            <a:r>
              <a:rPr lang="zh-CN" altLang="en-US" dirty="0" smtClean="0"/>
              <a:t>单击此处编辑母版标题样式</a:t>
            </a:r>
            <a:endParaRPr lang="zh-CN" altLang="en-US" dirty="0"/>
          </a:p>
        </p:txBody>
      </p:sp>
      <p:sp>
        <p:nvSpPr>
          <p:cNvPr id="4" name="灯片编号占位符 5"/>
          <p:cNvSpPr>
            <a:spLocks noGrp="1"/>
          </p:cNvSpPr>
          <p:nvPr>
            <p:ph type="sldNum" sz="quarter" idx="12"/>
          </p:nvPr>
        </p:nvSpPr>
        <p:spPr>
          <a:xfrm>
            <a:off x="6553200" y="6240463"/>
            <a:ext cx="2133600" cy="365125"/>
          </a:xfrm>
        </p:spPr>
        <p:txBody>
          <a:bodyPr/>
          <a:lstStyle>
            <a:lvl1pPr>
              <a:defRPr/>
            </a:lvl1pPr>
          </a:lstStyle>
          <a:p>
            <a:pPr>
              <a:defRPr/>
            </a:pPr>
            <a:fld id="{A8985DC7-D391-4B07-9DEA-D197F642A36A}" type="slidenum">
              <a:rPr lang="zh-CN" altLang="en-US" smtClean="0"/>
              <a:pPr>
                <a:defRPr/>
              </a:pPr>
              <a:t>‹#›</a:t>
            </a:fld>
            <a:endParaRPr lang="zh-CN" altLang="en-US" dirty="0"/>
          </a:p>
        </p:txBody>
      </p:sp>
    </p:spTree>
    <p:extLst>
      <p:ext uri="{BB962C8B-B14F-4D97-AF65-F5344CB8AC3E}">
        <p14:creationId xmlns:p14="http://schemas.microsoft.com/office/powerpoint/2010/main" val="240254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4266"/>
            <a:ext cx="8229600" cy="660930"/>
          </a:xfrm>
        </p:spPr>
        <p:txBody>
          <a:bodyPr bIns="46800" anchor="b">
            <a:normAutofit/>
          </a:bodyPr>
          <a:lstStyle>
            <a:lvl1pPr algn="l">
              <a:defRPr sz="3600" b="1" baseline="0">
                <a:solidFill>
                  <a:schemeClr val="tx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414845"/>
            <a:ext cx="8229600" cy="4678451"/>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灯片编号占位符 5"/>
          <p:cNvSpPr>
            <a:spLocks noGrp="1"/>
          </p:cNvSpPr>
          <p:nvPr>
            <p:ph type="sldNum" sz="quarter" idx="12"/>
          </p:nvPr>
        </p:nvSpPr>
        <p:spPr>
          <a:xfrm>
            <a:off x="6553200" y="6281738"/>
            <a:ext cx="2133600" cy="365125"/>
          </a:xfrm>
        </p:spPr>
        <p:txBody>
          <a:bodyPr/>
          <a:lstStyle>
            <a:lvl1pPr>
              <a:defRPr/>
            </a:lvl1pPr>
          </a:lstStyle>
          <a:p>
            <a:pPr>
              <a:defRPr/>
            </a:pPr>
            <a:fld id="{73B3C56C-5700-4E55-BF40-61423C59FA56}"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6" name="灯片编号占位符 5"/>
          <p:cNvSpPr>
            <a:spLocks noGrp="1"/>
          </p:cNvSpPr>
          <p:nvPr>
            <p:ph type="sldNum" sz="quarter" idx="12"/>
          </p:nvPr>
        </p:nvSpPr>
        <p:spPr/>
        <p:txBody>
          <a:bodyPr/>
          <a:lstStyle>
            <a:lvl1pPr>
              <a:defRPr/>
            </a:lvl1pPr>
          </a:lstStyle>
          <a:p>
            <a:pPr>
              <a:defRPr/>
            </a:pPr>
            <a:fld id="{1A67AA58-F0FF-4A41-ACBA-BBD724059C41}"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20E854-F7E3-4995-96B0-05AE77D8A5A4}"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939D9EC-214F-4768-9A42-9B0DE6BEFD14}"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B352147-1557-45E1-A098-82924CC86096}"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a:defRPr/>
            </a:lvl1pPr>
          </a:lstStyle>
          <a:p>
            <a:pPr>
              <a:defRPr/>
            </a:pPr>
            <a:fld id="{A8985DC7-D391-4B07-9DEA-D197F642A36A}"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F1C4E7D9-C0B9-4FD0-A659-9B26FA687BCE}"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灯片编号占位符 5"/>
          <p:cNvSpPr>
            <a:spLocks noGrp="1"/>
          </p:cNvSpPr>
          <p:nvPr>
            <p:ph type="sldNum" sz="quarter" idx="12"/>
          </p:nvPr>
        </p:nvSpPr>
        <p:spPr/>
        <p:txBody>
          <a:bodyPr/>
          <a:lstStyle>
            <a:lvl1pPr>
              <a:defRPr/>
            </a:lvl1pPr>
          </a:lstStyle>
          <a:p>
            <a:pPr>
              <a:defRPr/>
            </a:pPr>
            <a:fld id="{3A71BB90-9BC6-498E-93A9-6475A9ACC437}" type="slidenum">
              <a:rPr lang="zh-CN" altLang="en-US" smtClean="0"/>
              <a:pPr>
                <a:defRPr/>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6350"/>
            <a:ext cx="9144000" cy="935038"/>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7" name="文本占位符 2"/>
          <p:cNvSpPr>
            <a:spLocks noGrp="1"/>
          </p:cNvSpPr>
          <p:nvPr>
            <p:ph type="body" idx="1"/>
          </p:nvPr>
        </p:nvSpPr>
        <p:spPr bwMode="auto">
          <a:xfrm>
            <a:off x="468313" y="1125538"/>
            <a:ext cx="8229600" cy="4895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 name="日期占位符 3"/>
          <p:cNvSpPr>
            <a:spLocks noGrp="1"/>
          </p:cNvSpPr>
          <p:nvPr>
            <p:ph type="dt" sz="half" idx="2"/>
          </p:nvPr>
        </p:nvSpPr>
        <p:spPr>
          <a:xfrm>
            <a:off x="457200" y="6240463"/>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dirty="0"/>
          </a:p>
        </p:txBody>
      </p:sp>
      <p:sp>
        <p:nvSpPr>
          <p:cNvPr id="5" name="页脚占位符 4"/>
          <p:cNvSpPr>
            <a:spLocks noGrp="1"/>
          </p:cNvSpPr>
          <p:nvPr>
            <p:ph type="ftr" sz="quarter" idx="3"/>
          </p:nvPr>
        </p:nvSpPr>
        <p:spPr>
          <a:xfrm>
            <a:off x="2843808" y="6240463"/>
            <a:ext cx="3456384"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6553200" y="6240463"/>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6EA7BA5E-4115-4796-A8C9-4698036AB88B}" type="slidenum">
              <a:rPr lang="zh-CN" altLang="en-US" smtClean="0"/>
              <a:pPr>
                <a:defRPr/>
              </a:pPr>
              <a:t>‹#›</a:t>
            </a:fld>
            <a:r>
              <a:rPr lang="en-US" altLang="zh-CN" dirty="0" smtClean="0"/>
              <a:t>1</a:t>
            </a:r>
            <a:endParaRPr lang="zh-CN" altLang="en-US" dirty="0"/>
          </a:p>
        </p:txBody>
      </p:sp>
      <p:pic>
        <p:nvPicPr>
          <p:cNvPr id="1031" name="图片 2"/>
          <p:cNvPicPr>
            <a:picLocks noChangeAspect="1"/>
          </p:cNvPicPr>
          <p:nvPr userDrawn="1"/>
        </p:nvPicPr>
        <p:blipFill>
          <a:blip r:embed="rId14"/>
          <a:srcRect/>
          <a:stretch>
            <a:fillRect/>
          </a:stretch>
        </p:blipFill>
        <p:spPr bwMode="auto">
          <a:xfrm>
            <a:off x="0" y="6580188"/>
            <a:ext cx="9144000" cy="300037"/>
          </a:xfrm>
          <a:prstGeom prst="rect">
            <a:avLst/>
          </a:prstGeom>
          <a:noFill/>
          <a:ln w="9525">
            <a:noFill/>
            <a:miter lim="800000"/>
            <a:headEnd/>
            <a:tailEnd/>
          </a:ln>
        </p:spPr>
      </p:pic>
      <p:sp>
        <p:nvSpPr>
          <p:cNvPr id="11" name="矩形 10"/>
          <p:cNvSpPr/>
          <p:nvPr userDrawn="1"/>
        </p:nvSpPr>
        <p:spPr>
          <a:xfrm>
            <a:off x="468313" y="0"/>
            <a:ext cx="8675687"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1034" name="标题占位符 1"/>
          <p:cNvSpPr>
            <a:spLocks noGrp="1"/>
          </p:cNvSpPr>
          <p:nvPr>
            <p:ph type="title"/>
          </p:nvPr>
        </p:nvSpPr>
        <p:spPr bwMode="auto">
          <a:xfrm>
            <a:off x="457200" y="146050"/>
            <a:ext cx="8229600"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2" name="图片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380312" y="131146"/>
            <a:ext cx="1590708" cy="684000"/>
          </a:xfrm>
          <a:prstGeom prst="rect">
            <a:avLst/>
          </a:prstGeom>
        </p:spPr>
      </p:pic>
      <p:sp>
        <p:nvSpPr>
          <p:cNvPr id="12" name="矩形 11"/>
          <p:cNvSpPr/>
          <p:nvPr userDrawn="1"/>
        </p:nvSpPr>
        <p:spPr>
          <a:xfrm>
            <a:off x="6730774" y="15114"/>
            <a:ext cx="2398712" cy="7890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62"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rtl="0" fontAlgn="base">
        <a:spcBef>
          <a:spcPct val="0"/>
        </a:spcBef>
        <a:spcAft>
          <a:spcPct val="0"/>
        </a:spcAft>
        <a:defRPr sz="3600" b="1" kern="1200">
          <a:solidFill>
            <a:schemeClr val="tx1"/>
          </a:solidFill>
          <a:latin typeface="+mj-lt"/>
          <a:ea typeface="+mj-ea"/>
          <a:cs typeface="+mj-cs"/>
        </a:defRPr>
      </a:lvl1pPr>
      <a:lvl2pPr algn="l" rtl="0" fontAlgn="base">
        <a:spcBef>
          <a:spcPct val="0"/>
        </a:spcBef>
        <a:spcAft>
          <a:spcPct val="0"/>
        </a:spcAft>
        <a:defRPr sz="3600" b="1">
          <a:solidFill>
            <a:schemeClr val="tx1"/>
          </a:solidFill>
          <a:latin typeface="Calibri" pitchFamily="34" charset="0"/>
          <a:ea typeface="宋体" charset="-122"/>
        </a:defRPr>
      </a:lvl2pPr>
      <a:lvl3pPr algn="l" rtl="0" fontAlgn="base">
        <a:spcBef>
          <a:spcPct val="0"/>
        </a:spcBef>
        <a:spcAft>
          <a:spcPct val="0"/>
        </a:spcAft>
        <a:defRPr sz="3600" b="1">
          <a:solidFill>
            <a:schemeClr val="tx1"/>
          </a:solidFill>
          <a:latin typeface="Calibri" pitchFamily="34" charset="0"/>
          <a:ea typeface="宋体" charset="-122"/>
        </a:defRPr>
      </a:lvl3pPr>
      <a:lvl4pPr algn="l" rtl="0" fontAlgn="base">
        <a:spcBef>
          <a:spcPct val="0"/>
        </a:spcBef>
        <a:spcAft>
          <a:spcPct val="0"/>
        </a:spcAft>
        <a:defRPr sz="3600" b="1">
          <a:solidFill>
            <a:schemeClr val="tx1"/>
          </a:solidFill>
          <a:latin typeface="Calibri" pitchFamily="34" charset="0"/>
          <a:ea typeface="宋体" charset="-122"/>
        </a:defRPr>
      </a:lvl4pPr>
      <a:lvl5pPr algn="l" rtl="0" fontAlgn="base">
        <a:spcBef>
          <a:spcPct val="0"/>
        </a:spcBef>
        <a:spcAft>
          <a:spcPct val="0"/>
        </a:spcAft>
        <a:defRPr sz="3600" b="1">
          <a:solidFill>
            <a:schemeClr val="tx1"/>
          </a:solidFill>
          <a:latin typeface="Calibri" pitchFamily="34" charset="0"/>
          <a:ea typeface="宋体" charset="-122"/>
        </a:defRPr>
      </a:lvl5pPr>
      <a:lvl6pPr marL="457200" algn="l" rtl="0" fontAlgn="base">
        <a:spcBef>
          <a:spcPct val="0"/>
        </a:spcBef>
        <a:spcAft>
          <a:spcPct val="0"/>
        </a:spcAft>
        <a:defRPr sz="3600" b="1">
          <a:solidFill>
            <a:schemeClr val="tx1"/>
          </a:solidFill>
          <a:latin typeface="Calibri" pitchFamily="34" charset="0"/>
          <a:ea typeface="宋体" charset="-122"/>
        </a:defRPr>
      </a:lvl6pPr>
      <a:lvl7pPr marL="914400" algn="l" rtl="0" fontAlgn="base">
        <a:spcBef>
          <a:spcPct val="0"/>
        </a:spcBef>
        <a:spcAft>
          <a:spcPct val="0"/>
        </a:spcAft>
        <a:defRPr sz="3600" b="1">
          <a:solidFill>
            <a:schemeClr val="tx1"/>
          </a:solidFill>
          <a:latin typeface="Calibri" pitchFamily="34" charset="0"/>
          <a:ea typeface="宋体" charset="-122"/>
        </a:defRPr>
      </a:lvl7pPr>
      <a:lvl8pPr marL="1371600" algn="l" rtl="0" fontAlgn="base">
        <a:spcBef>
          <a:spcPct val="0"/>
        </a:spcBef>
        <a:spcAft>
          <a:spcPct val="0"/>
        </a:spcAft>
        <a:defRPr sz="3600" b="1">
          <a:solidFill>
            <a:schemeClr val="tx1"/>
          </a:solidFill>
          <a:latin typeface="Calibri" pitchFamily="34" charset="0"/>
          <a:ea typeface="宋体" charset="-122"/>
        </a:defRPr>
      </a:lvl8pPr>
      <a:lvl9pPr marL="1828800" algn="l" rtl="0" fontAlgn="base">
        <a:spcBef>
          <a:spcPct val="0"/>
        </a:spcBef>
        <a:spcAft>
          <a:spcPct val="0"/>
        </a:spcAft>
        <a:defRPr sz="3600" b="1">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11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5.wmf"/></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3.xml"/><Relationship Id="rId7"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jpeg"/><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notesSlide" Target="../notesSlides/notesSlide7.xml"/><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28" Type="http://schemas.openxmlformats.org/officeDocument/2006/relationships/image" Target="../media/image87.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 Id="rId27" Type="http://schemas.openxmlformats.org/officeDocument/2006/relationships/image" Target="../media/image86.jpe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wmf"/><Relationship Id="rId4" Type="http://schemas.openxmlformats.org/officeDocument/2006/relationships/image" Target="../media/image91.jpeg"/></Relationships>
</file>

<file path=ppt/slides/_rels/slide85.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3.emf"/></Relationships>
</file>

<file path=ppt/slides/_rels/slide9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ctrTitle"/>
          </p:nvPr>
        </p:nvSpPr>
        <p:spPr>
          <a:xfrm>
            <a:off x="687388" y="1125538"/>
            <a:ext cx="7772400" cy="2015430"/>
          </a:xfrm>
        </p:spPr>
        <p:txBody>
          <a:bodyPr/>
          <a:lstStyle/>
          <a:p>
            <a:pPr algn="ctr"/>
            <a:r>
              <a:rPr lang="zh-CN" altLang="en-US" sz="5400" dirty="0">
                <a:latin typeface="黑体" pitchFamily="49" charset="-122"/>
                <a:ea typeface="黑体" pitchFamily="49" charset="-122"/>
              </a:rPr>
              <a:t>第一</a:t>
            </a:r>
            <a:r>
              <a:rPr lang="zh-CN" altLang="en-US" sz="5400" dirty="0" smtClean="0">
                <a:latin typeface="黑体" pitchFamily="49" charset="-122"/>
                <a:ea typeface="黑体" pitchFamily="49" charset="-122"/>
              </a:rPr>
              <a:t>章 </a:t>
            </a:r>
            <a:r>
              <a:rPr lang="zh-CN" altLang="en-US" sz="5400" dirty="0">
                <a:latin typeface="黑体" pitchFamily="49" charset="-122"/>
                <a:ea typeface="黑体" pitchFamily="49" charset="-122"/>
              </a:rPr>
              <a:t>大</a:t>
            </a:r>
            <a:r>
              <a:rPr lang="zh-CN" altLang="en-US" sz="5400" dirty="0" smtClean="0">
                <a:latin typeface="黑体" pitchFamily="49" charset="-122"/>
                <a:ea typeface="黑体" pitchFamily="49" charset="-122"/>
              </a:rPr>
              <a:t>数据概述</a:t>
            </a:r>
            <a:r>
              <a:rPr lang="en-US" altLang="zh-CN" sz="5400" dirty="0" smtClean="0">
                <a:latin typeface="黑体" pitchFamily="49" charset="-122"/>
                <a:ea typeface="黑体" pitchFamily="49" charset="-122"/>
              </a:rPr>
              <a:t/>
            </a:r>
            <a:br>
              <a:rPr lang="en-US" altLang="zh-CN" sz="5400" dirty="0" smtClean="0">
                <a:latin typeface="黑体" pitchFamily="49" charset="-122"/>
                <a:ea typeface="黑体" pitchFamily="49" charset="-122"/>
              </a:rPr>
            </a:br>
            <a:r>
              <a:rPr lang="zh-CN" altLang="en-US" sz="5400" dirty="0" smtClean="0">
                <a:latin typeface="黑体" pitchFamily="49" charset="-122"/>
                <a:ea typeface="黑体" pitchFamily="49" charset="-122"/>
              </a:rPr>
              <a:t>大数据处理与挖掘框架</a:t>
            </a:r>
            <a:r>
              <a:rPr lang="en-US" altLang="zh-CN" sz="5400" dirty="0" smtClean="0">
                <a:latin typeface="黑体" pitchFamily="49" charset="-122"/>
                <a:ea typeface="黑体" pitchFamily="49" charset="-122"/>
              </a:rPr>
              <a:t/>
            </a:r>
            <a:br>
              <a:rPr lang="en-US" altLang="zh-CN" sz="5400" dirty="0" smtClean="0">
                <a:latin typeface="黑体" pitchFamily="49" charset="-122"/>
                <a:ea typeface="黑体" pitchFamily="49" charset="-122"/>
              </a:rPr>
            </a:br>
            <a:r>
              <a:rPr lang="zh-CN" altLang="en-US" sz="5400" dirty="0" smtClean="0">
                <a:latin typeface="黑体" pitchFamily="49" charset="-122"/>
                <a:ea typeface="黑体" pitchFamily="49" charset="-122"/>
              </a:rPr>
              <a:t>及应用实例</a:t>
            </a:r>
            <a:endParaRPr lang="zh-CN" altLang="en-US" sz="5400" dirty="0" smtClean="0">
              <a:latin typeface="Palatino Linotype" pitchFamily="18" charset="0"/>
              <a:ea typeface="黑体" pitchFamily="49" charset="-122"/>
            </a:endParaRPr>
          </a:p>
        </p:txBody>
      </p:sp>
      <p:sp>
        <p:nvSpPr>
          <p:cNvPr id="3" name="副标题 2"/>
          <p:cNvSpPr>
            <a:spLocks noGrp="1"/>
          </p:cNvSpPr>
          <p:nvPr>
            <p:ph type="subTitle" idx="1"/>
          </p:nvPr>
        </p:nvSpPr>
        <p:spPr>
          <a:xfrm>
            <a:off x="1382713" y="5661025"/>
            <a:ext cx="6400800" cy="431800"/>
          </a:xfrm>
        </p:spPr>
        <p:txBody>
          <a:bodyPr rtlCol="0">
            <a:normAutofit/>
          </a:bodyPr>
          <a:lstStyle/>
          <a:p>
            <a:pPr fontAlgn="auto">
              <a:spcAft>
                <a:spcPts val="0"/>
              </a:spcAft>
              <a:buFont typeface="Arial" pitchFamily="34" charset="0"/>
              <a:buNone/>
              <a:defRPr/>
            </a:pPr>
            <a:fld id="{F5CBBBF9-5E51-4B2A-A4D2-BB6A55272388}" type="datetime2">
              <a:rPr lang="zh-CN" altLang="en-US" sz="2200" smtClean="0">
                <a:solidFill>
                  <a:srgbClr val="929292"/>
                </a:solidFill>
              </a:rPr>
              <a:t>2019年9月2日</a:t>
            </a:fld>
            <a:endParaRPr lang="zh-CN" altLang="en-US" sz="2200" dirty="0">
              <a:solidFill>
                <a:srgbClr val="929292"/>
              </a:solidFill>
            </a:endParaRPr>
          </a:p>
        </p:txBody>
      </p:sp>
      <p:sp>
        <p:nvSpPr>
          <p:cNvPr id="4" name="标题 1"/>
          <p:cNvSpPr txBox="1">
            <a:spLocks/>
          </p:cNvSpPr>
          <p:nvPr/>
        </p:nvSpPr>
        <p:spPr>
          <a:xfrm>
            <a:off x="323528" y="4221088"/>
            <a:ext cx="9144000" cy="1094634"/>
          </a:xfrm>
          <a:prstGeom prst="rect">
            <a:avLst/>
          </a:prstGeom>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Bef>
                <a:spcPts val="600"/>
              </a:spcBef>
              <a:spcAft>
                <a:spcPts val="0"/>
              </a:spcAft>
              <a:defRPr/>
            </a:pPr>
            <a:endParaRPr lang="zh-CN" altLang="en-US" sz="3200" b="1" dirty="0"/>
          </a:p>
        </p:txBody>
      </p:sp>
      <p:sp>
        <p:nvSpPr>
          <p:cNvPr id="2" name="TextBox 1"/>
          <p:cNvSpPr txBox="1"/>
          <p:nvPr/>
        </p:nvSpPr>
        <p:spPr>
          <a:xfrm>
            <a:off x="2051720" y="3622951"/>
            <a:ext cx="5184576" cy="1692771"/>
          </a:xfrm>
          <a:prstGeom prst="rect">
            <a:avLst/>
          </a:prstGeom>
          <a:noFill/>
        </p:spPr>
        <p:txBody>
          <a:bodyPr wrap="square" rtlCol="0">
            <a:spAutoFit/>
          </a:bodyPr>
          <a:lstStyle/>
          <a:p>
            <a:pPr algn="ctr"/>
            <a:r>
              <a:rPr lang="zh-CN" altLang="en-US" sz="3200" dirty="0" smtClean="0"/>
              <a:t>吴共庆</a:t>
            </a:r>
            <a:endParaRPr lang="en-US" altLang="zh-CN" sz="3200" dirty="0" smtClean="0"/>
          </a:p>
          <a:p>
            <a:pPr algn="ctr"/>
            <a:endParaRPr lang="en-US" altLang="zh-CN" sz="3200" dirty="0" smtClean="0"/>
          </a:p>
          <a:p>
            <a:pPr algn="ctr"/>
            <a:r>
              <a:rPr lang="zh-CN" altLang="en-US" sz="2000" dirty="0" smtClean="0">
                <a:latin typeface="隶书" pitchFamily="49" charset="-122"/>
                <a:ea typeface="隶书" pitchFamily="49" charset="-122"/>
              </a:rPr>
              <a:t>合肥工大工业大学计算机与信息学院</a:t>
            </a:r>
            <a:endParaRPr lang="en-US" altLang="zh-CN" sz="2000" dirty="0" smtClean="0">
              <a:latin typeface="隶书" pitchFamily="49" charset="-122"/>
              <a:ea typeface="隶书" pitchFamily="49" charset="-122"/>
            </a:endParaRPr>
          </a:p>
          <a:p>
            <a:pPr algn="ctr"/>
            <a:r>
              <a:rPr lang="zh-CN" altLang="en-US" sz="2000" smtClean="0">
                <a:latin typeface="隶书" pitchFamily="49" charset="-122"/>
                <a:ea typeface="隶书" pitchFamily="49" charset="-122"/>
              </a:rPr>
              <a:t>数据与智能工程专业方向 </a:t>
            </a:r>
            <a:endParaRPr lang="en-US" altLang="zh-CN" sz="2000" dirty="0" smtClean="0">
              <a:latin typeface="隶书" pitchFamily="49" charset="-122"/>
              <a:ea typeface="隶书"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1664587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04950"/>
            <a:ext cx="3429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Big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600"/>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idx="4294967295"/>
          </p:nvPr>
        </p:nvSpPr>
        <p:spPr/>
        <p:txBody>
          <a:bodyPr/>
          <a:lstStyle/>
          <a:p>
            <a:r>
              <a:rPr lang="zh-CN" altLang="en-US" dirty="0"/>
              <a:t>大</a:t>
            </a:r>
            <a:r>
              <a:rPr lang="zh-CN" altLang="en-US" dirty="0" smtClean="0"/>
              <a:t>数据起源：大数据时代</a:t>
            </a:r>
          </a:p>
        </p:txBody>
      </p:sp>
      <p:pic>
        <p:nvPicPr>
          <p:cNvPr id="4101" name="Picture 10" descr="2012082010222178120"/>
          <p:cNvPicPr>
            <a:picLocks noChangeAspect="1" noChangeArrowheads="1"/>
          </p:cNvPicPr>
          <p:nvPr/>
        </p:nvPicPr>
        <p:blipFill>
          <a:blip r:embed="rId5">
            <a:extLst>
              <a:ext uri="{28A0092B-C50C-407E-A947-70E740481C1C}">
                <a14:useLocalDpi xmlns:a14="http://schemas.microsoft.com/office/drawing/2010/main" val="0"/>
              </a:ext>
            </a:extLst>
          </a:blip>
          <a:srcRect l="16199" r="16199"/>
          <a:stretch>
            <a:fillRect/>
          </a:stretch>
        </p:blipFill>
        <p:spPr bwMode="auto">
          <a:xfrm>
            <a:off x="0" y="1036638"/>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5" descr="Img3695115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106680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25603" name="标题 1"/>
          <p:cNvSpPr>
            <a:spLocks noGrp="1"/>
          </p:cNvSpPr>
          <p:nvPr>
            <p:ph type="title"/>
          </p:nvPr>
        </p:nvSpPr>
        <p:spPr/>
        <p:txBody>
          <a:bodyPr/>
          <a:lstStyle/>
          <a:p>
            <a:r>
              <a:rPr lang="zh-CN" altLang="en-US" dirty="0" smtClean="0"/>
              <a:t>普医系统：数据处理</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47738"/>
            <a:ext cx="83947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矩形标注 6"/>
          <p:cNvSpPr>
            <a:spLocks noChangeArrowheads="1"/>
          </p:cNvSpPr>
          <p:nvPr/>
        </p:nvSpPr>
        <p:spPr bwMode="auto">
          <a:xfrm>
            <a:off x="6108700" y="949325"/>
            <a:ext cx="3024188" cy="649288"/>
          </a:xfrm>
          <a:prstGeom prst="wedgeRectCallout">
            <a:avLst>
              <a:gd name="adj1" fmla="val -41486"/>
              <a:gd name="adj2" fmla="val 91685"/>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数据采集模块</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9"/>
          <p:cNvGrpSpPr>
            <a:grpSpLocks/>
          </p:cNvGrpSpPr>
          <p:nvPr/>
        </p:nvGrpSpPr>
        <p:grpSpPr bwMode="auto">
          <a:xfrm>
            <a:off x="1712913" y="2349500"/>
            <a:ext cx="5595937" cy="1873250"/>
            <a:chOff x="1115616" y="2276872"/>
            <a:chExt cx="5595416" cy="1872208"/>
          </a:xfrm>
        </p:grpSpPr>
        <p:sp>
          <p:nvSpPr>
            <p:cNvPr id="2" name="流程图: 可选过程 1"/>
            <p:cNvSpPr/>
            <p:nvPr/>
          </p:nvSpPr>
          <p:spPr>
            <a:xfrm>
              <a:off x="1115616" y="2276872"/>
              <a:ext cx="1439728" cy="187220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流程图: 可选过程 5"/>
            <p:cNvSpPr/>
            <p:nvPr/>
          </p:nvSpPr>
          <p:spPr>
            <a:xfrm>
              <a:off x="3204571" y="2276872"/>
              <a:ext cx="1439728" cy="187220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流程图: 可选过程 6"/>
            <p:cNvSpPr/>
            <p:nvPr/>
          </p:nvSpPr>
          <p:spPr>
            <a:xfrm>
              <a:off x="5271304" y="2276872"/>
              <a:ext cx="1439728" cy="187220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634" name="TextBox 2"/>
            <p:cNvSpPr txBox="1">
              <a:spLocks noChangeArrowheads="1"/>
            </p:cNvSpPr>
            <p:nvPr/>
          </p:nvSpPr>
          <p:spPr bwMode="auto">
            <a:xfrm>
              <a:off x="1412920" y="2665332"/>
              <a:ext cx="1008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sz="2800" b="1">
                  <a:solidFill>
                    <a:schemeClr val="bg1"/>
                  </a:solidFill>
                  <a:latin typeface="Times New Roman" pitchFamily="18" charset="0"/>
                  <a:ea typeface="宋体" pitchFamily="2" charset="-122"/>
                </a:rPr>
                <a:t>网页分类</a:t>
              </a:r>
            </a:p>
          </p:txBody>
        </p:sp>
        <p:sp>
          <p:nvSpPr>
            <p:cNvPr id="26635" name="TextBox 3"/>
            <p:cNvSpPr txBox="1">
              <a:spLocks noChangeArrowheads="1"/>
            </p:cNvSpPr>
            <p:nvPr/>
          </p:nvSpPr>
          <p:spPr bwMode="auto">
            <a:xfrm>
              <a:off x="3490992" y="2529466"/>
              <a:ext cx="10081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sz="2800" b="1">
                  <a:solidFill>
                    <a:schemeClr val="bg1"/>
                  </a:solidFill>
                  <a:latin typeface="Times New Roman" pitchFamily="18" charset="0"/>
                  <a:ea typeface="宋体" pitchFamily="2" charset="-122"/>
                </a:rPr>
                <a:t>网页信息抽取</a:t>
              </a:r>
            </a:p>
          </p:txBody>
        </p:sp>
        <p:sp>
          <p:nvSpPr>
            <p:cNvPr id="26636" name="TextBox 7"/>
            <p:cNvSpPr txBox="1">
              <a:spLocks noChangeArrowheads="1"/>
            </p:cNvSpPr>
            <p:nvPr/>
          </p:nvSpPr>
          <p:spPr bwMode="auto">
            <a:xfrm>
              <a:off x="5532172" y="2553571"/>
              <a:ext cx="108012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sz="2800" b="1">
                  <a:solidFill>
                    <a:schemeClr val="bg1"/>
                  </a:solidFill>
                  <a:latin typeface="Times New Roman" pitchFamily="18" charset="0"/>
                  <a:ea typeface="宋体" pitchFamily="2" charset="-122"/>
                </a:rPr>
                <a:t>多源信息融合</a:t>
              </a:r>
            </a:p>
          </p:txBody>
        </p:sp>
        <p:sp>
          <p:nvSpPr>
            <p:cNvPr id="9" name="右箭头 8"/>
            <p:cNvSpPr/>
            <p:nvPr/>
          </p:nvSpPr>
          <p:spPr>
            <a:xfrm>
              <a:off x="2596615" y="3006716"/>
              <a:ext cx="576209" cy="360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右箭头 12"/>
            <p:cNvSpPr/>
            <p:nvPr/>
          </p:nvSpPr>
          <p:spPr>
            <a:xfrm>
              <a:off x="4644299" y="3043208"/>
              <a:ext cx="576209" cy="358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6627"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26628" name="矩形标注 16"/>
          <p:cNvSpPr>
            <a:spLocks noChangeArrowheads="1"/>
          </p:cNvSpPr>
          <p:nvPr/>
        </p:nvSpPr>
        <p:spPr bwMode="auto">
          <a:xfrm>
            <a:off x="6108700" y="949325"/>
            <a:ext cx="3024188" cy="649288"/>
          </a:xfrm>
          <a:prstGeom prst="wedgeRectCallout">
            <a:avLst>
              <a:gd name="adj1" fmla="val -41486"/>
              <a:gd name="adj2" fmla="val 91685"/>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数据加工模块</a:t>
            </a:r>
          </a:p>
        </p:txBody>
      </p:sp>
      <p:sp>
        <p:nvSpPr>
          <p:cNvPr id="26629" name="标题 3"/>
          <p:cNvSpPr>
            <a:spLocks noGrp="1"/>
          </p:cNvSpPr>
          <p:nvPr>
            <p:ph type="title"/>
          </p:nvPr>
        </p:nvSpPr>
        <p:spPr/>
        <p:txBody>
          <a:bodyPr/>
          <a:lstStyle/>
          <a:p>
            <a:r>
              <a:rPr lang="zh-CN" altLang="en-US" dirty="0" smtClean="0"/>
              <a:t>普医系统：数据处理</a:t>
            </a:r>
          </a:p>
        </p:txBody>
      </p:sp>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101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1"/>
          </p:nvPr>
        </p:nvSpPr>
        <p:spPr>
          <a:xfrm>
            <a:off x="468313" y="1019175"/>
            <a:ext cx="8229600" cy="4497388"/>
          </a:xfrm>
        </p:spPr>
        <p:txBody>
          <a:bodyPr/>
          <a:lstStyle/>
          <a:p>
            <a:pPr eaLnBrk="1" hangingPunct="1"/>
            <a:r>
              <a:rPr lang="zh-CN" altLang="en-US" smtClean="0"/>
              <a:t>基于网页分块标签模板树的网页分类方法</a:t>
            </a:r>
            <a:endParaRPr lang="en-US" altLang="zh-CN" smtClean="0"/>
          </a:p>
          <a:p>
            <a:pPr marL="457200" lvl="1" indent="0" eaLnBrk="1" hangingPunct="1">
              <a:buFontTx/>
              <a:buNone/>
            </a:pPr>
            <a:endParaRPr lang="en-US" altLang="zh-CN" smtClean="0"/>
          </a:p>
        </p:txBody>
      </p:sp>
      <p:sp>
        <p:nvSpPr>
          <p:cNvPr id="2" name="矩形 1"/>
          <p:cNvSpPr/>
          <p:nvPr/>
        </p:nvSpPr>
        <p:spPr>
          <a:xfrm>
            <a:off x="1093788" y="1679575"/>
            <a:ext cx="1368425" cy="100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6" name="矩形 5"/>
          <p:cNvSpPr/>
          <p:nvPr/>
        </p:nvSpPr>
        <p:spPr>
          <a:xfrm>
            <a:off x="1446213" y="1841500"/>
            <a:ext cx="1366837" cy="100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7" name="矩形 6"/>
          <p:cNvSpPr/>
          <p:nvPr/>
        </p:nvSpPr>
        <p:spPr>
          <a:xfrm>
            <a:off x="1827213" y="2039938"/>
            <a:ext cx="1366837" cy="100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bg1"/>
              </a:solidFill>
              <a:latin typeface="宋体" panose="02010600030101010101" pitchFamily="2" charset="-122"/>
              <a:ea typeface="宋体" panose="02010600030101010101" pitchFamily="2" charset="-122"/>
            </a:endParaRPr>
          </a:p>
        </p:txBody>
      </p:sp>
      <p:sp>
        <p:nvSpPr>
          <p:cNvPr id="8" name="矩形 7"/>
          <p:cNvSpPr/>
          <p:nvPr/>
        </p:nvSpPr>
        <p:spPr>
          <a:xfrm>
            <a:off x="1163638" y="3768725"/>
            <a:ext cx="1368425" cy="100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55" name="TextBox 2"/>
          <p:cNvSpPr txBox="1">
            <a:spLocks noChangeArrowheads="1"/>
          </p:cNvSpPr>
          <p:nvPr/>
        </p:nvSpPr>
        <p:spPr bwMode="auto">
          <a:xfrm>
            <a:off x="1093788" y="3192463"/>
            <a:ext cx="1893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a:latin typeface="宋体" pitchFamily="2" charset="-122"/>
                <a:ea typeface="宋体" pitchFamily="2" charset="-122"/>
              </a:rPr>
              <a:t>网页训练集</a:t>
            </a:r>
          </a:p>
        </p:txBody>
      </p:sp>
      <p:sp>
        <p:nvSpPr>
          <p:cNvPr id="27656" name="TextBox 3"/>
          <p:cNvSpPr txBox="1">
            <a:spLocks noChangeArrowheads="1"/>
          </p:cNvSpPr>
          <p:nvPr/>
        </p:nvSpPr>
        <p:spPr bwMode="auto">
          <a:xfrm>
            <a:off x="1112838" y="4848225"/>
            <a:ext cx="1719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a:latin typeface="宋体" pitchFamily="2" charset="-122"/>
                <a:ea typeface="宋体" pitchFamily="2" charset="-122"/>
              </a:rPr>
              <a:t>爬取的网页</a:t>
            </a:r>
          </a:p>
        </p:txBody>
      </p:sp>
      <p:sp>
        <p:nvSpPr>
          <p:cNvPr id="5" name="流程图: 可选过程 4"/>
          <p:cNvSpPr/>
          <p:nvPr/>
        </p:nvSpPr>
        <p:spPr>
          <a:xfrm>
            <a:off x="3851275" y="1841500"/>
            <a:ext cx="720725" cy="300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58" name="TextBox 8"/>
          <p:cNvSpPr txBox="1">
            <a:spLocks noChangeArrowheads="1"/>
          </p:cNvSpPr>
          <p:nvPr/>
        </p:nvSpPr>
        <p:spPr bwMode="auto">
          <a:xfrm>
            <a:off x="3995738" y="2078038"/>
            <a:ext cx="5048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宋体" pitchFamily="2" charset="-122"/>
                <a:ea typeface="宋体" pitchFamily="2" charset="-122"/>
              </a:rPr>
              <a:t>标签树构造模块</a:t>
            </a:r>
          </a:p>
        </p:txBody>
      </p:sp>
      <p:sp>
        <p:nvSpPr>
          <p:cNvPr id="13" name="流程图: 可选过程 12"/>
          <p:cNvSpPr/>
          <p:nvPr/>
        </p:nvSpPr>
        <p:spPr>
          <a:xfrm>
            <a:off x="5435600" y="1628775"/>
            <a:ext cx="3024188" cy="63976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60" name="TextBox 9"/>
          <p:cNvSpPr txBox="1">
            <a:spLocks noChangeArrowheads="1"/>
          </p:cNvSpPr>
          <p:nvPr/>
        </p:nvSpPr>
        <p:spPr bwMode="auto">
          <a:xfrm>
            <a:off x="5616575" y="1752600"/>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宋体" pitchFamily="2" charset="-122"/>
                <a:ea typeface="宋体" pitchFamily="2" charset="-122"/>
              </a:rPr>
              <a:t>模板树构造模块</a:t>
            </a:r>
          </a:p>
        </p:txBody>
      </p:sp>
      <p:sp>
        <p:nvSpPr>
          <p:cNvPr id="11" name="圆柱形 10"/>
          <p:cNvSpPr/>
          <p:nvPr/>
        </p:nvSpPr>
        <p:spPr>
          <a:xfrm>
            <a:off x="5508625" y="2849563"/>
            <a:ext cx="2951163" cy="12065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62" name="TextBox 11"/>
          <p:cNvSpPr txBox="1">
            <a:spLocks noChangeArrowheads="1"/>
          </p:cNvSpPr>
          <p:nvPr/>
        </p:nvSpPr>
        <p:spPr bwMode="auto">
          <a:xfrm>
            <a:off x="5616575" y="3186113"/>
            <a:ext cx="2735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宋体" pitchFamily="2" charset="-122"/>
                <a:ea typeface="宋体" pitchFamily="2" charset="-122"/>
              </a:rPr>
              <a:t>网站类别模板树特征空间</a:t>
            </a:r>
          </a:p>
        </p:txBody>
      </p:sp>
      <p:sp>
        <p:nvSpPr>
          <p:cNvPr id="14" name="圆角矩形 13"/>
          <p:cNvSpPr/>
          <p:nvPr/>
        </p:nvSpPr>
        <p:spPr>
          <a:xfrm>
            <a:off x="5508625" y="4560888"/>
            <a:ext cx="2987675" cy="576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64" name="TextBox 14"/>
          <p:cNvSpPr txBox="1">
            <a:spLocks noChangeArrowheads="1"/>
          </p:cNvSpPr>
          <p:nvPr/>
        </p:nvSpPr>
        <p:spPr bwMode="auto">
          <a:xfrm>
            <a:off x="5599113" y="4437063"/>
            <a:ext cx="2843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zh-CN" b="1">
                <a:solidFill>
                  <a:schemeClr val="bg1"/>
                </a:solidFill>
                <a:latin typeface="宋体" pitchFamily="2" charset="-122"/>
                <a:ea typeface="宋体" pitchFamily="2" charset="-122"/>
              </a:rPr>
              <a:t>改进</a:t>
            </a:r>
            <a:r>
              <a:rPr lang="zh-CN" altLang="en-US" b="1">
                <a:solidFill>
                  <a:schemeClr val="bg1"/>
                </a:solidFill>
                <a:latin typeface="宋体" pitchFamily="2" charset="-122"/>
                <a:ea typeface="宋体" pitchFamily="2" charset="-122"/>
              </a:rPr>
              <a:t>的</a:t>
            </a:r>
            <a:r>
              <a:rPr lang="en-US" altLang="zh-CN" b="1">
                <a:solidFill>
                  <a:schemeClr val="bg1"/>
                </a:solidFill>
                <a:latin typeface="宋体" pitchFamily="2" charset="-122"/>
                <a:ea typeface="宋体" pitchFamily="2" charset="-122"/>
              </a:rPr>
              <a:t>KNN</a:t>
            </a:r>
            <a:r>
              <a:rPr lang="zh-CN" altLang="zh-CN" b="1">
                <a:solidFill>
                  <a:schemeClr val="bg1"/>
                </a:solidFill>
                <a:latin typeface="宋体" pitchFamily="2" charset="-122"/>
                <a:ea typeface="宋体" pitchFamily="2" charset="-122"/>
              </a:rPr>
              <a:t>算法分类模块</a:t>
            </a:r>
          </a:p>
          <a:p>
            <a:pPr eaLnBrk="1" hangingPunct="1"/>
            <a:endParaRPr lang="zh-CN" altLang="en-US" b="1">
              <a:solidFill>
                <a:schemeClr val="bg1"/>
              </a:solidFill>
              <a:latin typeface="宋体" pitchFamily="2" charset="-122"/>
              <a:ea typeface="宋体" pitchFamily="2" charset="-122"/>
            </a:endParaRPr>
          </a:p>
        </p:txBody>
      </p:sp>
      <p:sp>
        <p:nvSpPr>
          <p:cNvPr id="17" name="右箭头 16"/>
          <p:cNvSpPr/>
          <p:nvPr/>
        </p:nvSpPr>
        <p:spPr>
          <a:xfrm>
            <a:off x="3276600" y="2471738"/>
            <a:ext cx="503238" cy="377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1" name="右箭头 20"/>
          <p:cNvSpPr/>
          <p:nvPr/>
        </p:nvSpPr>
        <p:spPr>
          <a:xfrm>
            <a:off x="2690813" y="4084638"/>
            <a:ext cx="1089025" cy="37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3" name="右箭头 22"/>
          <p:cNvSpPr/>
          <p:nvPr/>
        </p:nvSpPr>
        <p:spPr>
          <a:xfrm>
            <a:off x="4624388" y="4471988"/>
            <a:ext cx="811212" cy="37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4" name="右箭头 23"/>
          <p:cNvSpPr/>
          <p:nvPr/>
        </p:nvSpPr>
        <p:spPr>
          <a:xfrm>
            <a:off x="4643438" y="1841500"/>
            <a:ext cx="720725" cy="376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18" name="下箭头 17"/>
          <p:cNvSpPr/>
          <p:nvPr/>
        </p:nvSpPr>
        <p:spPr>
          <a:xfrm>
            <a:off x="6804025" y="2319338"/>
            <a:ext cx="363538" cy="503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6" name="下箭头 25"/>
          <p:cNvSpPr/>
          <p:nvPr/>
        </p:nvSpPr>
        <p:spPr>
          <a:xfrm>
            <a:off x="6838950" y="4073525"/>
            <a:ext cx="363538"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宋体" panose="02010600030101010101" pitchFamily="2" charset="-122"/>
              <a:ea typeface="宋体" panose="02010600030101010101" pitchFamily="2" charset="-122"/>
            </a:endParaRPr>
          </a:p>
        </p:txBody>
      </p:sp>
      <p:sp>
        <p:nvSpPr>
          <p:cNvPr id="27671" name="TextBox 18"/>
          <p:cNvSpPr txBox="1">
            <a:spLocks noChangeArrowheads="1"/>
          </p:cNvSpPr>
          <p:nvPr/>
        </p:nvSpPr>
        <p:spPr bwMode="auto">
          <a:xfrm>
            <a:off x="2128838" y="2319338"/>
            <a:ext cx="858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b="1">
                <a:solidFill>
                  <a:schemeClr val="bg1"/>
                </a:solidFill>
                <a:latin typeface="宋体" pitchFamily="2" charset="-122"/>
                <a:ea typeface="宋体" pitchFamily="2" charset="-122"/>
              </a:rPr>
              <a:t>HTML</a:t>
            </a:r>
            <a:endParaRPr lang="zh-CN" altLang="en-US" b="1">
              <a:solidFill>
                <a:schemeClr val="bg1"/>
              </a:solidFill>
              <a:latin typeface="宋体" pitchFamily="2" charset="-122"/>
              <a:ea typeface="宋体" pitchFamily="2" charset="-122"/>
            </a:endParaRPr>
          </a:p>
        </p:txBody>
      </p:sp>
      <p:sp>
        <p:nvSpPr>
          <p:cNvPr id="27672" name="TextBox 27"/>
          <p:cNvSpPr txBox="1">
            <a:spLocks noChangeArrowheads="1"/>
          </p:cNvSpPr>
          <p:nvPr/>
        </p:nvSpPr>
        <p:spPr bwMode="auto">
          <a:xfrm>
            <a:off x="1419225" y="4103688"/>
            <a:ext cx="857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b="1">
                <a:solidFill>
                  <a:schemeClr val="bg1"/>
                </a:solidFill>
                <a:latin typeface="宋体" pitchFamily="2" charset="-122"/>
                <a:ea typeface="宋体" pitchFamily="2" charset="-122"/>
              </a:rPr>
              <a:t>HTML</a:t>
            </a:r>
            <a:endParaRPr lang="zh-CN" altLang="en-US" b="1">
              <a:solidFill>
                <a:schemeClr val="bg1"/>
              </a:solidFill>
              <a:latin typeface="宋体" pitchFamily="2" charset="-122"/>
              <a:ea typeface="宋体" pitchFamily="2" charset="-122"/>
            </a:endParaRPr>
          </a:p>
        </p:txBody>
      </p:sp>
      <p:sp>
        <p:nvSpPr>
          <p:cNvPr id="27673"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27674" name="标题 2"/>
          <p:cNvSpPr>
            <a:spLocks noGrp="1"/>
          </p:cNvSpPr>
          <p:nvPr>
            <p:ph type="title"/>
          </p:nvPr>
        </p:nvSpPr>
        <p:spPr/>
        <p:txBody>
          <a:bodyPr/>
          <a:lstStyle/>
          <a:p>
            <a:r>
              <a:rPr lang="zh-CN" altLang="en-US" dirty="0" smtClean="0"/>
              <a:t>普医系统：数据处理</a:t>
            </a:r>
          </a:p>
        </p:txBody>
      </p:sp>
      <p:sp>
        <p:nvSpPr>
          <p:cNvPr id="27675" name="矩形标注 29"/>
          <p:cNvSpPr>
            <a:spLocks noChangeArrowheads="1"/>
          </p:cNvSpPr>
          <p:nvPr/>
        </p:nvSpPr>
        <p:spPr bwMode="auto">
          <a:xfrm>
            <a:off x="6119813" y="333375"/>
            <a:ext cx="3024187" cy="1008063"/>
          </a:xfrm>
          <a:prstGeom prst="wedgeRectCallout">
            <a:avLst>
              <a:gd name="adj1" fmla="val -71199"/>
              <a:gd name="adj2" fmla="val 78412"/>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数据加工模块</a:t>
            </a:r>
            <a:endParaRPr lang="en-US" altLang="zh-CN" sz="3600">
              <a:latin typeface="Times New Roman" pitchFamily="18" charset="0"/>
              <a:ea typeface="宋体" pitchFamily="2" charset="-122"/>
            </a:endParaRPr>
          </a:p>
          <a:p>
            <a:r>
              <a:rPr lang="zh-CN" altLang="en-US" sz="3600">
                <a:latin typeface="Times New Roman" pitchFamily="18" charset="0"/>
                <a:ea typeface="宋体" pitchFamily="2" charset="-122"/>
              </a:rPr>
              <a:t>网页分类</a:t>
            </a:r>
          </a:p>
        </p:txBody>
      </p:sp>
      <p:sp>
        <p:nvSpPr>
          <p:cNvPr id="10" name="灯片编号占位符 9"/>
          <p:cNvSpPr>
            <a:spLocks noGrp="1"/>
          </p:cNvSpPr>
          <p:nvPr>
            <p:ph type="sldNum" sz="quarter" idx="12"/>
          </p:nvPr>
        </p:nvSpPr>
        <p:spPr/>
        <p:txBody>
          <a:bodyPr/>
          <a:lstStyle/>
          <a:p>
            <a:pPr>
              <a:defRPr/>
            </a:pPr>
            <a:fld id="{73B3C56C-5700-4E55-BF40-61423C59FA56}" type="slidenum">
              <a:rPr lang="zh-CN" altLang="en-US" smtClean="0"/>
              <a:pPr>
                <a:defRPr/>
              </a:pPr>
              <a:t>102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3600"/>
            <a:ext cx="9144000" cy="4437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6" name="矩形标注 8"/>
          <p:cNvSpPr>
            <a:spLocks noChangeArrowheads="1"/>
          </p:cNvSpPr>
          <p:nvPr/>
        </p:nvSpPr>
        <p:spPr bwMode="auto">
          <a:xfrm>
            <a:off x="6097588" y="4292600"/>
            <a:ext cx="3024187" cy="1152525"/>
          </a:xfrm>
          <a:prstGeom prst="wedgeRectCallout">
            <a:avLst>
              <a:gd name="adj1" fmla="val -40444"/>
              <a:gd name="adj2" fmla="val -90028"/>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数据加工模块</a:t>
            </a:r>
            <a:endParaRPr lang="en-US" altLang="zh-CN" sz="3600">
              <a:latin typeface="Times New Roman" pitchFamily="18" charset="0"/>
              <a:ea typeface="宋体" pitchFamily="2" charset="-122"/>
            </a:endParaRPr>
          </a:p>
          <a:p>
            <a:r>
              <a:rPr lang="zh-CN" altLang="en-US" sz="3600">
                <a:latin typeface="Times New Roman" pitchFamily="18" charset="0"/>
                <a:ea typeface="宋体" pitchFamily="2" charset="-122"/>
              </a:rPr>
              <a:t>信息抽取</a:t>
            </a:r>
          </a:p>
        </p:txBody>
      </p:sp>
      <p:sp>
        <p:nvSpPr>
          <p:cNvPr id="28677" name="标题 2"/>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457200" y="123825"/>
            <a:ext cx="8229600" cy="661988"/>
          </a:xfrm>
        </p:spPr>
        <p:txBody>
          <a:bodyPr/>
          <a:lstStyle/>
          <a:p>
            <a:pPr eaLnBrk="1" hangingPunct="1"/>
            <a:r>
              <a:rPr lang="zh-CN" altLang="en-US" dirty="0" smtClean="0"/>
              <a:t>普医系统：数据处理</a:t>
            </a:r>
            <a:endParaRPr lang="zh-CN" altLang="en-US" dirty="0" smtClean="0">
              <a:latin typeface="黑体" pitchFamily="49" charset="-122"/>
              <a:ea typeface="黑体" pitchFamily="49" charset="-122"/>
            </a:endParaRPr>
          </a:p>
        </p:txBody>
      </p:sp>
      <p:sp>
        <p:nvSpPr>
          <p:cNvPr id="29699"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pic>
        <p:nvPicPr>
          <p:cNvPr id="2970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908050"/>
            <a:ext cx="5751512"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矩形标注 8"/>
          <p:cNvSpPr>
            <a:spLocks noChangeArrowheads="1"/>
          </p:cNvSpPr>
          <p:nvPr/>
        </p:nvSpPr>
        <p:spPr bwMode="auto">
          <a:xfrm>
            <a:off x="6097588" y="4292600"/>
            <a:ext cx="3024187" cy="1152525"/>
          </a:xfrm>
          <a:prstGeom prst="wedgeRectCallout">
            <a:avLst>
              <a:gd name="adj1" fmla="val -40444"/>
              <a:gd name="adj2" fmla="val -90028"/>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数据加工模块</a:t>
            </a:r>
            <a:endParaRPr lang="en-US" altLang="zh-CN" sz="3600">
              <a:latin typeface="Times New Roman" pitchFamily="18" charset="0"/>
              <a:ea typeface="宋体" pitchFamily="2" charset="-122"/>
            </a:endParaRPr>
          </a:p>
          <a:p>
            <a:r>
              <a:rPr lang="zh-CN" altLang="en-US" sz="3600">
                <a:latin typeface="Times New Roman" pitchFamily="18" charset="0"/>
                <a:ea typeface="宋体" pitchFamily="2" charset="-122"/>
              </a:rPr>
              <a:t>多源信息融合</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p:cNvSpPr>
            <a:spLocks noGrp="1"/>
          </p:cNvSpPr>
          <p:nvPr>
            <p:ph idx="1"/>
          </p:nvPr>
        </p:nvSpPr>
        <p:spPr>
          <a:xfrm>
            <a:off x="457200" y="1196975"/>
            <a:ext cx="8229600" cy="4678363"/>
          </a:xfrm>
        </p:spPr>
        <p:txBody>
          <a:bodyPr/>
          <a:lstStyle/>
          <a:p>
            <a:pPr eaLnBrk="1" hangingPunct="1"/>
            <a:r>
              <a:rPr lang="zh-CN" altLang="en-US" sz="2400" smtClean="0"/>
              <a:t>一些难点</a:t>
            </a:r>
            <a:endParaRPr lang="en-US" altLang="zh-CN" sz="2400" smtClean="0"/>
          </a:p>
          <a:p>
            <a:pPr lvl="1" eaLnBrk="1" hangingPunct="1"/>
            <a:r>
              <a:rPr lang="zh-CN" altLang="en-US" sz="2400" smtClean="0"/>
              <a:t>同一家医院具有不同的名称</a:t>
            </a:r>
            <a:endParaRPr lang="en-US" altLang="zh-CN" sz="2400" smtClean="0"/>
          </a:p>
          <a:p>
            <a:pPr lvl="1" eaLnBrk="1" hangingPunct="1"/>
            <a:r>
              <a:rPr lang="zh-CN" altLang="en-US" sz="2400" smtClean="0"/>
              <a:t>疾病可能分属多个分科</a:t>
            </a:r>
            <a:endParaRPr lang="en-US" altLang="zh-CN" sz="2400" smtClean="0"/>
          </a:p>
          <a:p>
            <a:pPr lvl="1" eaLnBrk="1" hangingPunct="1"/>
            <a:r>
              <a:rPr lang="zh-CN" altLang="en-US" sz="2400" smtClean="0"/>
              <a:t>一家医院的同一科室的冗余医生数据的甄别</a:t>
            </a:r>
            <a:endParaRPr lang="en-US" altLang="zh-CN" sz="2400" smtClean="0"/>
          </a:p>
          <a:p>
            <a:pPr lvl="2" eaLnBrk="1" hangingPunct="1"/>
            <a:r>
              <a:rPr lang="zh-CN" altLang="en-US" smtClean="0"/>
              <a:t>同一科室不同名医生</a:t>
            </a:r>
            <a:endParaRPr lang="en-US" altLang="zh-CN" smtClean="0"/>
          </a:p>
          <a:p>
            <a:pPr lvl="2" eaLnBrk="1" hangingPunct="1"/>
            <a:r>
              <a:rPr lang="zh-CN" altLang="en-US" smtClean="0"/>
              <a:t>同一科室同名医生</a:t>
            </a:r>
            <a:endParaRPr lang="en-US" altLang="zh-CN" smtClean="0"/>
          </a:p>
          <a:p>
            <a:pPr lvl="3" eaLnBrk="1" hangingPunct="1"/>
            <a:r>
              <a:rPr lang="zh-CN" altLang="en-US" sz="2400" smtClean="0"/>
              <a:t>可能是同一个人</a:t>
            </a:r>
            <a:endParaRPr lang="en-US" altLang="zh-CN" sz="2400" smtClean="0"/>
          </a:p>
          <a:p>
            <a:pPr lvl="3" eaLnBrk="1" hangingPunct="1"/>
            <a:r>
              <a:rPr lang="zh-CN" altLang="en-US" sz="2400" smtClean="0"/>
              <a:t>可能是不同人</a:t>
            </a:r>
          </a:p>
        </p:txBody>
      </p:sp>
      <p:sp>
        <p:nvSpPr>
          <p:cNvPr id="30723"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30724"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smtClean="0"/>
              <a:t>普医系统：数据处理</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933450"/>
            <a:ext cx="6092825"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8" name="矩形 4"/>
          <p:cNvSpPr>
            <a:spLocks noChangeArrowheads="1"/>
          </p:cNvSpPr>
          <p:nvPr/>
        </p:nvSpPr>
        <p:spPr bwMode="auto">
          <a:xfrm>
            <a:off x="179388" y="3995738"/>
            <a:ext cx="8856662" cy="576262"/>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同一家医院具有不同的名称</a:t>
            </a:r>
            <a:endParaRPr lang="en-US" altLang="zh-CN" sz="2800" b="1">
              <a:solidFill>
                <a:srgbClr val="FF0000"/>
              </a:solidFill>
              <a:latin typeface="宋体" pitchFamily="2" charset="-122"/>
              <a:ea typeface="宋体" pitchFamily="2" charset="-122"/>
            </a:endParaRP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dirty="0" smtClean="0"/>
              <a:t>普医系统：数据处理</a:t>
            </a:r>
          </a:p>
        </p:txBody>
      </p:sp>
      <p:pic>
        <p:nvPicPr>
          <p:cNvPr id="327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950913"/>
            <a:ext cx="9121775" cy="4868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dirty="0" smtClean="0"/>
              <a:t>普医系统的数据处理</a:t>
            </a: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923925"/>
            <a:ext cx="9153525" cy="488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457200" y="1414463"/>
            <a:ext cx="8229600" cy="4678362"/>
          </a:xfrm>
        </p:spPr>
        <p:txBody>
          <a:bodyPr/>
          <a:lstStyle/>
          <a:p>
            <a:pPr eaLnBrk="1" hangingPunct="1"/>
            <a:r>
              <a:rPr lang="zh-CN" altLang="en-US" smtClean="0"/>
              <a:t>理想情况下，一个疾病对应一个</a:t>
            </a:r>
            <a:r>
              <a:rPr lang="en-US" altLang="zh-CN" smtClean="0"/>
              <a:t>2</a:t>
            </a:r>
            <a:r>
              <a:rPr lang="zh-CN" altLang="en-US" smtClean="0"/>
              <a:t>级分科。</a:t>
            </a:r>
            <a:endParaRPr lang="en-US" altLang="zh-CN" smtClean="0"/>
          </a:p>
          <a:p>
            <a:pPr lvl="1" eaLnBrk="1" hangingPunct="1"/>
            <a:r>
              <a:rPr lang="zh-CN" altLang="en-US" smtClean="0"/>
              <a:t>例如，</a:t>
            </a:r>
            <a:r>
              <a:rPr lang="zh-CN" altLang="en-US" b="1" smtClean="0"/>
              <a:t>鼻窦炎</a:t>
            </a:r>
            <a:r>
              <a:rPr lang="zh-CN" altLang="en-US" smtClean="0"/>
              <a:t>分科到</a:t>
            </a:r>
            <a:r>
              <a:rPr lang="zh-CN" altLang="en-US" b="1" smtClean="0"/>
              <a:t>耳鼻喉科</a:t>
            </a:r>
            <a:r>
              <a:rPr lang="zh-CN" altLang="en-US" smtClean="0"/>
              <a:t>。</a:t>
            </a:r>
            <a:endParaRPr lang="en-US" altLang="zh-CN" smtClean="0"/>
          </a:p>
          <a:p>
            <a:pPr eaLnBrk="1" hangingPunct="1"/>
            <a:r>
              <a:rPr lang="zh-CN" altLang="en-US" smtClean="0"/>
              <a:t>现实中，往往存在一个疾病对应多个分科。</a:t>
            </a:r>
            <a:endParaRPr lang="en-US" altLang="zh-CN" smtClean="0"/>
          </a:p>
          <a:p>
            <a:pPr lvl="1" eaLnBrk="1" hangingPunct="1"/>
            <a:r>
              <a:rPr lang="zh-CN" altLang="en-US" smtClean="0"/>
              <a:t>例如，</a:t>
            </a:r>
            <a:endParaRPr lang="en-US" altLang="zh-CN" smtClean="0"/>
          </a:p>
          <a:p>
            <a:pPr lvl="2" eaLnBrk="1" hangingPunct="1"/>
            <a:r>
              <a:rPr lang="zh-CN" altLang="en-US" b="1" smtClean="0"/>
              <a:t>小儿感冒</a:t>
            </a:r>
            <a:r>
              <a:rPr lang="zh-CN" altLang="en-US" smtClean="0"/>
              <a:t>可以分科到</a:t>
            </a:r>
            <a:r>
              <a:rPr lang="zh-CN" altLang="en-US" b="1" smtClean="0"/>
              <a:t>儿科</a:t>
            </a:r>
            <a:r>
              <a:rPr lang="zh-CN" altLang="en-US" smtClean="0"/>
              <a:t>、</a:t>
            </a:r>
            <a:r>
              <a:rPr lang="zh-CN" altLang="en-US" b="1" smtClean="0"/>
              <a:t>呼吸内科</a:t>
            </a:r>
            <a:r>
              <a:rPr lang="zh-CN" altLang="en-US" smtClean="0"/>
              <a:t>。</a:t>
            </a:r>
            <a:endParaRPr lang="en-US" altLang="zh-CN" smtClean="0"/>
          </a:p>
          <a:p>
            <a:pPr lvl="2" eaLnBrk="1" hangingPunct="1"/>
            <a:r>
              <a:rPr lang="zh-CN" altLang="en-US" b="1" smtClean="0"/>
              <a:t>痛风</a:t>
            </a:r>
            <a:r>
              <a:rPr lang="zh-CN" altLang="en-US" smtClean="0"/>
              <a:t>可以分科到</a:t>
            </a:r>
            <a:r>
              <a:rPr lang="zh-CN" altLang="en-US" b="1" smtClean="0"/>
              <a:t>内分泌科</a:t>
            </a:r>
            <a:r>
              <a:rPr lang="zh-CN" altLang="en-US" smtClean="0"/>
              <a:t>、</a:t>
            </a:r>
            <a:r>
              <a:rPr lang="zh-CN" altLang="en-US" b="1" smtClean="0"/>
              <a:t>风湿科</a:t>
            </a:r>
            <a:r>
              <a:rPr lang="zh-CN" altLang="en-US" smtClean="0"/>
              <a:t>、</a:t>
            </a:r>
            <a:r>
              <a:rPr lang="zh-CN" altLang="en-US" b="1" smtClean="0"/>
              <a:t>免疫科</a:t>
            </a:r>
            <a:r>
              <a:rPr lang="zh-CN" altLang="en-US" smtClean="0"/>
              <a:t>、</a:t>
            </a:r>
            <a:r>
              <a:rPr lang="zh-CN" altLang="en-US" b="1" smtClean="0"/>
              <a:t>骨科</a:t>
            </a:r>
            <a:r>
              <a:rPr lang="zh-CN" altLang="en-US" smtClean="0"/>
              <a:t>等。</a:t>
            </a:r>
            <a:endParaRPr lang="en-US" altLang="zh-CN" smtClean="0"/>
          </a:p>
        </p:txBody>
      </p:sp>
      <p:sp>
        <p:nvSpPr>
          <p:cNvPr id="34819"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34820" name="矩形 6"/>
          <p:cNvSpPr>
            <a:spLocks noChangeArrowheads="1"/>
          </p:cNvSpPr>
          <p:nvPr/>
        </p:nvSpPr>
        <p:spPr bwMode="auto">
          <a:xfrm>
            <a:off x="179388" y="4611688"/>
            <a:ext cx="8856662" cy="576262"/>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疾病对应不同分科</a:t>
            </a:r>
            <a:endParaRPr lang="en-US" altLang="zh-CN" sz="2800" b="1">
              <a:solidFill>
                <a:srgbClr val="FF0000"/>
              </a:solidFill>
              <a:latin typeface="宋体" pitchFamily="2" charset="-122"/>
              <a:ea typeface="宋体" pitchFamily="2" charset="-122"/>
            </a:endParaRPr>
          </a:p>
        </p:txBody>
      </p:sp>
      <p:sp>
        <p:nvSpPr>
          <p:cNvPr id="34821"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109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r>
              <a:rPr lang="zh-CN" altLang="en-US" dirty="0"/>
              <a:t>大数据起源：第三</a:t>
            </a:r>
            <a:r>
              <a:rPr lang="zh-CN" altLang="en-US" dirty="0" smtClean="0"/>
              <a:t>次信息化浪潮</a:t>
            </a:r>
          </a:p>
        </p:txBody>
      </p:sp>
      <p:sp>
        <p:nvSpPr>
          <p:cNvPr id="5123" name="Rectangle 3"/>
          <p:cNvSpPr>
            <a:spLocks noGrp="1" noChangeArrowheads="1"/>
          </p:cNvSpPr>
          <p:nvPr>
            <p:ph type="body" idx="4294967295"/>
          </p:nvPr>
        </p:nvSpPr>
        <p:spPr>
          <a:xfrm>
            <a:off x="457200" y="1295400"/>
            <a:ext cx="8229600" cy="762000"/>
          </a:xfrm>
        </p:spPr>
        <p:txBody>
          <a:bodyPr/>
          <a:lstStyle/>
          <a:p>
            <a:r>
              <a:rPr lang="zh-CN" altLang="en-US" sz="2000" dirty="0" smtClean="0"/>
              <a:t>根据</a:t>
            </a:r>
            <a:r>
              <a:rPr lang="en-US" altLang="zh-CN" sz="2000" dirty="0" smtClean="0"/>
              <a:t>IBM</a:t>
            </a:r>
            <a:r>
              <a:rPr lang="zh-CN" altLang="en-US" sz="2000" dirty="0" smtClean="0"/>
              <a:t>前首席执行官郭士纳的观点，</a:t>
            </a:r>
            <a:r>
              <a:rPr lang="en-US" altLang="zh-CN" sz="2000" dirty="0" smtClean="0"/>
              <a:t>IT</a:t>
            </a:r>
            <a:r>
              <a:rPr lang="zh-CN" altLang="en-US" sz="2000" dirty="0" smtClean="0"/>
              <a:t>领域每隔十五年就会迎来一次重大变革</a:t>
            </a:r>
          </a:p>
        </p:txBody>
      </p:sp>
      <p:graphicFrame>
        <p:nvGraphicFramePr>
          <p:cNvPr id="6149" name="Group 5"/>
          <p:cNvGraphicFramePr>
            <a:graphicFrameLocks noGrp="1"/>
          </p:cNvGraphicFramePr>
          <p:nvPr/>
        </p:nvGraphicFramePr>
        <p:xfrm>
          <a:off x="762000" y="2514600"/>
          <a:ext cx="7848600" cy="3660776"/>
        </p:xfrm>
        <a:graphic>
          <a:graphicData uri="http://schemas.openxmlformats.org/drawingml/2006/table">
            <a:tbl>
              <a:tblPr/>
              <a:tblGrid>
                <a:gridCol w="1422400"/>
                <a:gridCol w="1438275"/>
                <a:gridCol w="1503363"/>
                <a:gridCol w="1238250"/>
                <a:gridCol w="2246312"/>
              </a:tblGrid>
              <a:tr h="3921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信息化浪潮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发生时间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标志</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解决问题</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代表企业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060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第一次浪潮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1980年前后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个人计算机</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信息处理</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Intel、AMD、IBM、苹果、微软、联想、戴尔、惠普等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901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第二次浪潮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1995年前后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互联网</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信息传输</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雅虎、谷歌、阿里巴巴、百度、腾讯等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3065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第三次浪潮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2010年前后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物联网、云计算和大数据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信息爆炸</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将涌现出一批新的市场标杆企业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5156" name="Text Box 75"/>
          <p:cNvSpPr txBox="1">
            <a:spLocks noChangeArrowheads="1"/>
          </p:cNvSpPr>
          <p:nvPr/>
        </p:nvSpPr>
        <p:spPr bwMode="auto">
          <a:xfrm>
            <a:off x="2897188" y="1981200"/>
            <a:ext cx="2970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b="1"/>
              <a:t>表1-1 三次信息化浪潮</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457200" y="1127125"/>
            <a:ext cx="8229600" cy="4678363"/>
          </a:xfrm>
        </p:spPr>
        <p:txBody>
          <a:bodyPr/>
          <a:lstStyle/>
          <a:p>
            <a:pPr eaLnBrk="1" hangingPunct="1"/>
            <a:r>
              <a:rPr lang="zh-CN" altLang="en-US" smtClean="0"/>
              <a:t>痛风简介</a:t>
            </a:r>
            <a:endParaRPr lang="en-US" altLang="zh-CN" smtClean="0"/>
          </a:p>
          <a:p>
            <a:pPr lvl="1" eaLnBrk="1" hangingPunct="1"/>
            <a:r>
              <a:rPr lang="zh-CN" altLang="en-US" smtClean="0"/>
              <a:t>痛风是一种由于嘌呤生物合成代谢增加，尿酸产生过多或因尿酸排泄不良而致血中尿酸升高，尿酸盐结晶沉积在关节滑膜、滑囊，软骨及其他组织中引起的反复发作性炎性疾病。</a:t>
            </a:r>
            <a:endParaRPr lang="en-US" altLang="zh-CN" smtClean="0"/>
          </a:p>
          <a:p>
            <a:pPr eaLnBrk="1" hangingPunct="1"/>
            <a:r>
              <a:rPr lang="zh-CN" altLang="en-US" smtClean="0"/>
              <a:t>挂科意见</a:t>
            </a:r>
            <a:endParaRPr lang="en-US" altLang="zh-CN" smtClean="0"/>
          </a:p>
          <a:p>
            <a:pPr lvl="1" eaLnBrk="1" hangingPunct="1"/>
            <a:r>
              <a:rPr lang="zh-CN" altLang="en-US" sz="2400" smtClean="0"/>
              <a:t>患者仅血尿酸升高，可以到</a:t>
            </a:r>
            <a:r>
              <a:rPr lang="zh-CN" altLang="en-US" sz="2400" b="1" smtClean="0"/>
              <a:t>风湿科</a:t>
            </a:r>
            <a:r>
              <a:rPr lang="zh-CN" altLang="en-US" sz="2400" smtClean="0"/>
              <a:t>或</a:t>
            </a:r>
            <a:r>
              <a:rPr lang="zh-CN" altLang="en-US" sz="2400" b="1" smtClean="0"/>
              <a:t>内分泌科</a:t>
            </a:r>
            <a:r>
              <a:rPr lang="zh-CN" altLang="en-US" sz="2400" smtClean="0"/>
              <a:t>。</a:t>
            </a:r>
            <a:endParaRPr lang="en-US" altLang="zh-CN" sz="2400" smtClean="0"/>
          </a:p>
          <a:p>
            <a:pPr lvl="1" eaLnBrk="1" hangingPunct="1"/>
            <a:r>
              <a:rPr lang="zh-CN" altLang="en-US" sz="2400" smtClean="0"/>
              <a:t>患者若出现急性痛风性关节炎发作，则应到</a:t>
            </a:r>
            <a:r>
              <a:rPr lang="zh-CN" altLang="en-US" sz="2400" b="1" smtClean="0"/>
              <a:t>风湿科</a:t>
            </a:r>
            <a:r>
              <a:rPr lang="zh-CN" altLang="en-US" sz="2400" smtClean="0"/>
              <a:t>。</a:t>
            </a:r>
            <a:endParaRPr lang="en-US" altLang="zh-CN" sz="2400" smtClean="0"/>
          </a:p>
          <a:p>
            <a:pPr lvl="1" eaLnBrk="1" hangingPunct="1"/>
            <a:r>
              <a:rPr lang="zh-CN" altLang="en-US" sz="2400" smtClean="0"/>
              <a:t>患者若出现关节毁损，形成溃疡时，则要到</a:t>
            </a:r>
            <a:r>
              <a:rPr lang="zh-CN" altLang="en-US" sz="2400" b="1" smtClean="0"/>
              <a:t>骨科</a:t>
            </a:r>
            <a:r>
              <a:rPr lang="zh-CN" altLang="en-US" sz="2400" smtClean="0"/>
              <a:t>或</a:t>
            </a:r>
            <a:r>
              <a:rPr lang="zh-CN" altLang="en-US" sz="2400" b="1" smtClean="0"/>
              <a:t>外科</a:t>
            </a:r>
            <a:r>
              <a:rPr lang="zh-CN" altLang="en-US" sz="2400" smtClean="0"/>
              <a:t>接受手术治疗。</a:t>
            </a:r>
          </a:p>
        </p:txBody>
      </p:sp>
      <p:sp>
        <p:nvSpPr>
          <p:cNvPr id="35843"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35844" name="矩形 6"/>
          <p:cNvSpPr>
            <a:spLocks noChangeArrowheads="1"/>
          </p:cNvSpPr>
          <p:nvPr/>
        </p:nvSpPr>
        <p:spPr bwMode="auto">
          <a:xfrm>
            <a:off x="179388" y="4724400"/>
            <a:ext cx="8856662" cy="576263"/>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疾病对应不同分科</a:t>
            </a:r>
            <a:endParaRPr lang="en-US" altLang="zh-CN" sz="2800" b="1">
              <a:solidFill>
                <a:srgbClr val="FF0000"/>
              </a:solidFill>
              <a:latin typeface="宋体" pitchFamily="2" charset="-122"/>
              <a:ea typeface="宋体" pitchFamily="2" charset="-122"/>
            </a:endParaRPr>
          </a:p>
        </p:txBody>
      </p:sp>
      <p:sp>
        <p:nvSpPr>
          <p:cNvPr id="35845"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1"/>
          </p:nvPr>
        </p:nvSpPr>
        <p:spPr>
          <a:xfrm>
            <a:off x="457200" y="1414463"/>
            <a:ext cx="8229600" cy="4678362"/>
          </a:xfrm>
        </p:spPr>
        <p:txBody>
          <a:bodyPr/>
          <a:lstStyle/>
          <a:p>
            <a:pPr eaLnBrk="1" hangingPunct="1"/>
            <a:r>
              <a:rPr lang="zh-CN" altLang="en-US" sz="2400" smtClean="0"/>
              <a:t>网上对痛风该挂哪个科，意见也是不一而足。</a:t>
            </a:r>
            <a:endParaRPr lang="en-US" altLang="zh-CN" sz="2400" smtClean="0"/>
          </a:p>
          <a:p>
            <a:pPr lvl="1" eaLnBrk="1" hangingPunct="1"/>
            <a:r>
              <a:rPr lang="zh-CN" altLang="en-US" sz="2400" smtClean="0"/>
              <a:t>百度百科、求医问药等，将其归入内科下的</a:t>
            </a:r>
            <a:r>
              <a:rPr lang="zh-CN" altLang="en-US" sz="2400" b="1" smtClean="0"/>
              <a:t>风湿科</a:t>
            </a:r>
            <a:r>
              <a:rPr lang="zh-CN" altLang="en-US" sz="2400" smtClean="0"/>
              <a:t>。</a:t>
            </a:r>
            <a:endParaRPr lang="en-US" altLang="zh-CN" sz="2400" smtClean="0"/>
          </a:p>
          <a:p>
            <a:pPr lvl="1" eaLnBrk="1" hangingPunct="1"/>
            <a:r>
              <a:rPr lang="zh-CN" altLang="en-US" sz="2400" smtClean="0"/>
              <a:t>医院导医，建议挂</a:t>
            </a:r>
            <a:r>
              <a:rPr lang="zh-CN" altLang="en-US" sz="2400" b="1" smtClean="0"/>
              <a:t>内分泌科</a:t>
            </a:r>
            <a:r>
              <a:rPr lang="zh-CN" altLang="en-US" sz="2400" smtClean="0"/>
              <a:t>、</a:t>
            </a:r>
            <a:r>
              <a:rPr lang="zh-CN" altLang="en-US" sz="2400" b="1" smtClean="0"/>
              <a:t>风湿科</a:t>
            </a:r>
            <a:r>
              <a:rPr lang="zh-CN" altLang="en-US" sz="2400" smtClean="0"/>
              <a:t>或</a:t>
            </a:r>
            <a:r>
              <a:rPr lang="zh-CN" altLang="en-US" sz="2400" b="1" smtClean="0"/>
              <a:t>免疫科</a:t>
            </a:r>
            <a:r>
              <a:rPr lang="zh-CN" altLang="en-US" sz="2400" smtClean="0"/>
              <a:t>。</a:t>
            </a:r>
            <a:endParaRPr lang="en-US" altLang="zh-CN" sz="2400" smtClean="0"/>
          </a:p>
          <a:p>
            <a:pPr lvl="1" eaLnBrk="1" hangingPunct="1"/>
            <a:r>
              <a:rPr lang="zh-CN" altLang="en-US" sz="2400" smtClean="0"/>
              <a:t>百度知道网友，也有建议挂骨科或外科。</a:t>
            </a:r>
            <a:endParaRPr lang="en-US" altLang="zh-CN" sz="2400" smtClean="0"/>
          </a:p>
        </p:txBody>
      </p:sp>
      <p:sp>
        <p:nvSpPr>
          <p:cNvPr id="36867" name="标题 2"/>
          <p:cNvSpPr>
            <a:spLocks noGrp="1"/>
          </p:cNvSpPr>
          <p:nvPr>
            <p:ph type="title"/>
          </p:nvPr>
        </p:nvSpPr>
        <p:spPr/>
        <p:txBody>
          <a:bodyPr/>
          <a:lstStyle/>
          <a:p>
            <a:r>
              <a:rPr lang="zh-CN" altLang="en-US" dirty="0" smtClean="0"/>
              <a:t>普医系统：数据处理</a:t>
            </a:r>
          </a:p>
        </p:txBody>
      </p:sp>
      <p:sp>
        <p:nvSpPr>
          <p:cNvPr id="36868" name="矩形 8"/>
          <p:cNvSpPr>
            <a:spLocks noChangeArrowheads="1"/>
          </p:cNvSpPr>
          <p:nvPr/>
        </p:nvSpPr>
        <p:spPr bwMode="auto">
          <a:xfrm>
            <a:off x="179388" y="4724400"/>
            <a:ext cx="8856662" cy="576263"/>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疾病对应不同分科</a:t>
            </a:r>
            <a:endParaRPr lang="en-US" altLang="zh-CN" sz="2800" b="1">
              <a:solidFill>
                <a:srgbClr val="FF0000"/>
              </a:solidFill>
              <a:latin typeface="宋体" pitchFamily="2" charset="-122"/>
              <a:ea typeface="宋体" pitchFamily="2" charset="-122"/>
            </a:endParaRP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a:grpSpLocks/>
          </p:cNvGrpSpPr>
          <p:nvPr/>
        </p:nvGrpSpPr>
        <p:grpSpPr bwMode="auto">
          <a:xfrm>
            <a:off x="341313" y="1123950"/>
            <a:ext cx="5349875" cy="3476864"/>
            <a:chOff x="342900" y="1484785"/>
            <a:chExt cx="5350342" cy="3476684"/>
          </a:xfrm>
        </p:grpSpPr>
        <p:pic>
          <p:nvPicPr>
            <p:cNvPr id="379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84785"/>
              <a:ext cx="535034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5" name="TextBox 26"/>
            <p:cNvSpPr txBox="1">
              <a:spLocks noChangeArrowheads="1"/>
            </p:cNvSpPr>
            <p:nvPr/>
          </p:nvSpPr>
          <p:spPr bwMode="auto">
            <a:xfrm>
              <a:off x="1331640" y="4499828"/>
              <a:ext cx="3057514" cy="46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百</a:t>
              </a:r>
              <a:r>
                <a:rPr lang="zh-CN" altLang="en-US" dirty="0"/>
                <a:t>度百科归入风湿科</a:t>
              </a:r>
            </a:p>
          </p:txBody>
        </p:sp>
      </p:grpSp>
      <p:grpSp>
        <p:nvGrpSpPr>
          <p:cNvPr id="28" name="组合 27"/>
          <p:cNvGrpSpPr>
            <a:grpSpLocks/>
          </p:cNvGrpSpPr>
          <p:nvPr/>
        </p:nvGrpSpPr>
        <p:grpSpPr bwMode="auto">
          <a:xfrm>
            <a:off x="1692376" y="1357313"/>
            <a:ext cx="4464050" cy="4045306"/>
            <a:chOff x="1443640" y="1628800"/>
            <a:chExt cx="4463206" cy="4046386"/>
          </a:xfrm>
        </p:grpSpPr>
        <p:pic>
          <p:nvPicPr>
            <p:cNvPr id="379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640" y="1628800"/>
              <a:ext cx="4463206" cy="356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3" name="TextBox 29"/>
            <p:cNvSpPr txBox="1">
              <a:spLocks noChangeArrowheads="1"/>
            </p:cNvSpPr>
            <p:nvPr/>
          </p:nvSpPr>
          <p:spPr bwMode="auto">
            <a:xfrm>
              <a:off x="2269385" y="5213398"/>
              <a:ext cx="2954096" cy="46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搜</a:t>
              </a:r>
              <a:r>
                <a:rPr lang="zh-CN" altLang="en-US" dirty="0"/>
                <a:t>狐健康归入风湿科</a:t>
              </a:r>
            </a:p>
          </p:txBody>
        </p:sp>
      </p:grpSp>
      <p:grpSp>
        <p:nvGrpSpPr>
          <p:cNvPr id="16" name="组合 15"/>
          <p:cNvGrpSpPr>
            <a:grpSpLocks/>
          </p:cNvGrpSpPr>
          <p:nvPr/>
        </p:nvGrpSpPr>
        <p:grpSpPr bwMode="auto">
          <a:xfrm>
            <a:off x="2672525" y="1952324"/>
            <a:ext cx="5243512" cy="3838828"/>
            <a:chOff x="2549030" y="1617955"/>
            <a:chExt cx="5242343" cy="3838776"/>
          </a:xfrm>
        </p:grpSpPr>
        <p:sp>
          <p:nvSpPr>
            <p:cNvPr id="37900" name="TextBox 9"/>
            <p:cNvSpPr txBox="1">
              <a:spLocks noChangeArrowheads="1"/>
            </p:cNvSpPr>
            <p:nvPr/>
          </p:nvSpPr>
          <p:spPr bwMode="auto">
            <a:xfrm>
              <a:off x="3800627" y="4995072"/>
              <a:ext cx="2953996"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求医</a:t>
              </a:r>
              <a:r>
                <a:rPr lang="zh-CN" altLang="en-US" dirty="0"/>
                <a:t>网归入内分泌科</a:t>
              </a:r>
            </a:p>
          </p:txBody>
        </p:sp>
        <p:pic>
          <p:nvPicPr>
            <p:cNvPr id="379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030" y="1617955"/>
              <a:ext cx="5242343" cy="330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组合 31"/>
          <p:cNvGrpSpPr>
            <a:grpSpLocks/>
          </p:cNvGrpSpPr>
          <p:nvPr/>
        </p:nvGrpSpPr>
        <p:grpSpPr bwMode="auto">
          <a:xfrm>
            <a:off x="4494818" y="1820487"/>
            <a:ext cx="4506912" cy="4511887"/>
            <a:chOff x="4259630" y="1864136"/>
            <a:chExt cx="4506498" cy="4511319"/>
          </a:xfrm>
        </p:grpSpPr>
        <p:pic>
          <p:nvPicPr>
            <p:cNvPr id="378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630" y="1864136"/>
              <a:ext cx="4506498" cy="397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Box 33"/>
            <p:cNvSpPr txBox="1">
              <a:spLocks noChangeArrowheads="1"/>
            </p:cNvSpPr>
            <p:nvPr/>
          </p:nvSpPr>
          <p:spPr bwMode="auto">
            <a:xfrm>
              <a:off x="5170202" y="5913848"/>
              <a:ext cx="3262132" cy="4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好</a:t>
              </a:r>
              <a:r>
                <a:rPr lang="zh-CN" altLang="en-US" dirty="0"/>
                <a:t>大夫归入风湿免疫科</a:t>
              </a:r>
            </a:p>
          </p:txBody>
        </p:sp>
      </p:grpSp>
      <p:sp>
        <p:nvSpPr>
          <p:cNvPr id="37894" name="矩形 17"/>
          <p:cNvSpPr>
            <a:spLocks noChangeArrowheads="1"/>
          </p:cNvSpPr>
          <p:nvPr/>
        </p:nvSpPr>
        <p:spPr bwMode="auto">
          <a:xfrm>
            <a:off x="179388" y="1069975"/>
            <a:ext cx="8856662" cy="574675"/>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疾病对应不同分科</a:t>
            </a:r>
            <a:endParaRPr lang="en-US" altLang="zh-CN" sz="2800" b="1">
              <a:solidFill>
                <a:srgbClr val="FF0000"/>
              </a:solidFill>
              <a:latin typeface="宋体" pitchFamily="2" charset="-122"/>
              <a:ea typeface="宋体" pitchFamily="2" charset="-122"/>
            </a:endParaRPr>
          </a:p>
        </p:txBody>
      </p:sp>
      <p:sp>
        <p:nvSpPr>
          <p:cNvPr id="37895"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4120E854-F7E3-4995-96B0-05AE77D8A5A4}" type="slidenum">
              <a:rPr lang="zh-CN" altLang="en-US" smtClean="0"/>
              <a:pPr>
                <a:defRPr/>
              </a:pPr>
              <a:t>112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457200" y="1414463"/>
            <a:ext cx="8229600" cy="4678362"/>
          </a:xfrm>
        </p:spPr>
        <p:txBody>
          <a:bodyPr/>
          <a:lstStyle/>
          <a:p>
            <a:pPr eaLnBrk="1" hangingPunct="1"/>
            <a:r>
              <a:rPr lang="zh-CN" altLang="en-US" smtClean="0"/>
              <a:t>例如，北京儿童医院</a:t>
            </a:r>
            <a:r>
              <a:rPr lang="en-US" altLang="zh-CN" smtClean="0"/>
              <a:t>-</a:t>
            </a:r>
            <a:r>
              <a:rPr lang="zh-CN" altLang="en-US" smtClean="0"/>
              <a:t>风湿科有信息相似较高的两位医生，即</a:t>
            </a:r>
            <a:r>
              <a:rPr lang="zh-CN" altLang="en-US" b="1" smtClean="0"/>
              <a:t>宋淑媛</a:t>
            </a:r>
            <a:r>
              <a:rPr lang="zh-CN" altLang="en-US" smtClean="0"/>
              <a:t>和</a:t>
            </a:r>
            <a:r>
              <a:rPr lang="zh-CN" altLang="en-US" b="1" smtClean="0"/>
              <a:t>宋淑爱</a:t>
            </a:r>
            <a:r>
              <a:rPr lang="zh-CN" altLang="en-US" smtClean="0"/>
              <a:t>。</a:t>
            </a:r>
            <a:endParaRPr lang="en-US" altLang="zh-CN" smtClean="0"/>
          </a:p>
          <a:p>
            <a:pPr eaLnBrk="1" hangingPunct="1"/>
            <a:r>
              <a:rPr lang="zh-CN" altLang="en-US" smtClean="0"/>
              <a:t>百度关键词检索，并不能很好的甄别数据是否冗余。</a:t>
            </a:r>
            <a:endParaRPr lang="en-US" altLang="zh-CN" smtClean="0"/>
          </a:p>
          <a:p>
            <a:pPr lvl="1" eaLnBrk="1" hangingPunct="1"/>
            <a:r>
              <a:rPr lang="zh-CN" altLang="en-US" smtClean="0"/>
              <a:t>宋淑媛数据较全</a:t>
            </a:r>
            <a:endParaRPr lang="en-US" altLang="zh-CN" smtClean="0"/>
          </a:p>
          <a:p>
            <a:pPr lvl="1" eaLnBrk="1" hangingPunct="1"/>
            <a:r>
              <a:rPr lang="zh-CN" altLang="en-US" smtClean="0"/>
              <a:t>宋淑爱数据缺乏</a:t>
            </a:r>
            <a:endParaRPr lang="en-US" altLang="zh-CN" smtClean="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797425"/>
            <a:ext cx="83788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矩形 7"/>
          <p:cNvSpPr>
            <a:spLocks noChangeArrowheads="1"/>
          </p:cNvSpPr>
          <p:nvPr/>
        </p:nvSpPr>
        <p:spPr bwMode="auto">
          <a:xfrm>
            <a:off x="163513" y="3933825"/>
            <a:ext cx="8856662" cy="574675"/>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一家医院的同一科室的冗余医生数据的甄别</a:t>
            </a:r>
          </a:p>
        </p:txBody>
      </p:sp>
      <p:sp>
        <p:nvSpPr>
          <p:cNvPr id="38917"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08075"/>
            <a:ext cx="3389313"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08075"/>
            <a:ext cx="3389312"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8"/>
          <p:cNvSpPr txBox="1">
            <a:spLocks noChangeArrowheads="1"/>
          </p:cNvSpPr>
          <p:nvPr/>
        </p:nvSpPr>
        <p:spPr bwMode="auto">
          <a:xfrm>
            <a:off x="1258888" y="554831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百</a:t>
            </a:r>
            <a:r>
              <a:rPr lang="zh-CN" altLang="en-US" dirty="0"/>
              <a:t>度检索宋淑媛</a:t>
            </a:r>
          </a:p>
        </p:txBody>
      </p:sp>
      <p:sp>
        <p:nvSpPr>
          <p:cNvPr id="39941" name="TextBox 9"/>
          <p:cNvSpPr txBox="1">
            <a:spLocks noChangeArrowheads="1"/>
          </p:cNvSpPr>
          <p:nvPr/>
        </p:nvSpPr>
        <p:spPr bwMode="auto">
          <a:xfrm>
            <a:off x="5441950" y="5548313"/>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百</a:t>
            </a:r>
            <a:r>
              <a:rPr lang="zh-CN" altLang="en-US" dirty="0"/>
              <a:t>度检索宋淑爱</a:t>
            </a:r>
          </a:p>
        </p:txBody>
      </p:sp>
      <p:sp>
        <p:nvSpPr>
          <p:cNvPr id="39942" name="矩形 10"/>
          <p:cNvSpPr>
            <a:spLocks noChangeArrowheads="1"/>
          </p:cNvSpPr>
          <p:nvPr/>
        </p:nvSpPr>
        <p:spPr bwMode="auto">
          <a:xfrm>
            <a:off x="163513" y="3933825"/>
            <a:ext cx="8856662" cy="574675"/>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一家医院的同一科室的冗余医生数据的甄别</a:t>
            </a:r>
          </a:p>
        </p:txBody>
      </p:sp>
      <p:sp>
        <p:nvSpPr>
          <p:cNvPr id="39943"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8"/>
          <p:cNvSpPr txBox="1">
            <a:spLocks noChangeArrowheads="1"/>
          </p:cNvSpPr>
          <p:nvPr/>
        </p:nvSpPr>
        <p:spPr bwMode="auto">
          <a:xfrm>
            <a:off x="2963471" y="5877485"/>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dirty="0" smtClean="0"/>
              <a:t>宋淑媛</a:t>
            </a:r>
            <a:r>
              <a:rPr lang="zh-CN" altLang="en-US" dirty="0"/>
              <a:t>与宋淑爱信息相似</a:t>
            </a:r>
          </a:p>
        </p:txBody>
      </p:sp>
      <p:pic>
        <p:nvPicPr>
          <p:cNvPr id="10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125538"/>
            <a:ext cx="5459413"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125538"/>
            <a:ext cx="54006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矩形 8"/>
          <p:cNvSpPr>
            <a:spLocks noChangeArrowheads="1"/>
          </p:cNvSpPr>
          <p:nvPr/>
        </p:nvSpPr>
        <p:spPr bwMode="auto">
          <a:xfrm>
            <a:off x="144463" y="981075"/>
            <a:ext cx="8856662" cy="576263"/>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一家医院的同一科室的冗余医生数据的甄别</a:t>
            </a:r>
          </a:p>
        </p:txBody>
      </p:sp>
      <p:sp>
        <p:nvSpPr>
          <p:cNvPr id="40966"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fade">
                                      <p:cBhvr>
                                        <p:cTn id="7" dur="1000"/>
                                        <p:tgtEl>
                                          <p:spTgt spid="10247"/>
                                        </p:tgtEl>
                                      </p:cBhvr>
                                    </p:animEffect>
                                    <p:anim calcmode="lin" valueType="num">
                                      <p:cBhvr>
                                        <p:cTn id="8" dur="1000" fill="hold"/>
                                        <p:tgtEl>
                                          <p:spTgt spid="10247"/>
                                        </p:tgtEl>
                                        <p:attrNameLst>
                                          <p:attrName>ppt_x</p:attrName>
                                        </p:attrNameLst>
                                      </p:cBhvr>
                                      <p:tavLst>
                                        <p:tav tm="0">
                                          <p:val>
                                            <p:strVal val="#ppt_x"/>
                                          </p:val>
                                        </p:tav>
                                        <p:tav tm="100000">
                                          <p:val>
                                            <p:strVal val="#ppt_x"/>
                                          </p:val>
                                        </p:tav>
                                      </p:tavLst>
                                    </p:anim>
                                    <p:anim calcmode="lin" valueType="num">
                                      <p:cBhvr>
                                        <p:cTn id="9" dur="1000" fill="hold"/>
                                        <p:tgtEl>
                                          <p:spTgt spid="1024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0248"/>
                                        </p:tgtEl>
                                        <p:attrNameLst>
                                          <p:attrName>style.visibility</p:attrName>
                                        </p:attrNameLst>
                                      </p:cBhvr>
                                      <p:to>
                                        <p:strVal val="visible"/>
                                      </p:to>
                                    </p:set>
                                    <p:animEffect transition="in" filter="fade">
                                      <p:cBhvr>
                                        <p:cTn id="14" dur="1000"/>
                                        <p:tgtEl>
                                          <p:spTgt spid="10248"/>
                                        </p:tgtEl>
                                      </p:cBhvr>
                                    </p:animEffect>
                                    <p:anim calcmode="lin" valueType="num">
                                      <p:cBhvr>
                                        <p:cTn id="15" dur="1000" fill="hold"/>
                                        <p:tgtEl>
                                          <p:spTgt spid="10248"/>
                                        </p:tgtEl>
                                        <p:attrNameLst>
                                          <p:attrName>ppt_x</p:attrName>
                                        </p:attrNameLst>
                                      </p:cBhvr>
                                      <p:tavLst>
                                        <p:tav tm="0">
                                          <p:val>
                                            <p:strVal val="#ppt_x"/>
                                          </p:val>
                                        </p:tav>
                                        <p:tav tm="100000">
                                          <p:val>
                                            <p:strVal val="#ppt_x"/>
                                          </p:val>
                                        </p:tav>
                                      </p:tavLst>
                                    </p:anim>
                                    <p:anim calcmode="lin" valueType="num">
                                      <p:cBhvr>
                                        <p:cTn id="16"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a:spLocks noGrp="1"/>
          </p:cNvSpPr>
          <p:nvPr>
            <p:ph idx="1"/>
          </p:nvPr>
        </p:nvSpPr>
        <p:spPr>
          <a:xfrm>
            <a:off x="457200" y="1414463"/>
            <a:ext cx="8229600" cy="4678362"/>
          </a:xfrm>
        </p:spPr>
        <p:txBody>
          <a:bodyPr/>
          <a:lstStyle/>
          <a:p>
            <a:pPr eaLnBrk="1" hangingPunct="1"/>
            <a:r>
              <a:rPr lang="zh-CN" altLang="en-US" smtClean="0"/>
              <a:t>不能确定是否为同一人，可能情况有，</a:t>
            </a:r>
            <a:endParaRPr lang="en-US" altLang="zh-CN" smtClean="0"/>
          </a:p>
          <a:p>
            <a:pPr lvl="1" eaLnBrk="1" hangingPunct="1"/>
            <a:r>
              <a:rPr lang="zh-CN" altLang="en-US" smtClean="0"/>
              <a:t>数据错误，“爱”为“媛”字的错写。</a:t>
            </a:r>
            <a:endParaRPr lang="en-US" altLang="zh-CN" smtClean="0"/>
          </a:p>
          <a:p>
            <a:pPr lvl="1" eaLnBrk="1" hangingPunct="1"/>
            <a:r>
              <a:rPr lang="zh-CN" altLang="en-US" smtClean="0"/>
              <a:t>数据正确，该科室下的确有这两位医生。</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441825"/>
            <a:ext cx="83788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7"/>
          <p:cNvSpPr>
            <a:spLocks noChangeArrowheads="1"/>
          </p:cNvSpPr>
          <p:nvPr/>
        </p:nvSpPr>
        <p:spPr bwMode="auto">
          <a:xfrm>
            <a:off x="163513" y="3933825"/>
            <a:ext cx="8856662" cy="574675"/>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一家医院的同一科室的冗余医生数据的甄别</a:t>
            </a:r>
          </a:p>
        </p:txBody>
      </p:sp>
      <p:sp>
        <p:nvSpPr>
          <p:cNvPr id="41989"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a:grpSpLocks/>
          </p:cNvGrpSpPr>
          <p:nvPr/>
        </p:nvGrpSpPr>
        <p:grpSpPr bwMode="auto">
          <a:xfrm>
            <a:off x="392113" y="1222375"/>
            <a:ext cx="5445125" cy="3579813"/>
            <a:chOff x="391909" y="1222602"/>
            <a:chExt cx="5445000" cy="3579046"/>
          </a:xfrm>
        </p:grpSpPr>
        <p:sp>
          <p:nvSpPr>
            <p:cNvPr id="43017" name="TextBox 6"/>
            <p:cNvSpPr txBox="1">
              <a:spLocks noChangeArrowheads="1"/>
            </p:cNvSpPr>
            <p:nvPr/>
          </p:nvSpPr>
          <p:spPr bwMode="auto">
            <a:xfrm>
              <a:off x="1763688" y="4340103"/>
              <a:ext cx="2339048" cy="4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a:t>宋淑媛发表论文</a:t>
              </a:r>
            </a:p>
          </p:txBody>
        </p:sp>
        <p:pic>
          <p:nvPicPr>
            <p:cNvPr id="430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09" y="1222602"/>
              <a:ext cx="5445000" cy="310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p:cNvGrpSpPr>
            <a:grpSpLocks/>
          </p:cNvGrpSpPr>
          <p:nvPr/>
        </p:nvGrpSpPr>
        <p:grpSpPr bwMode="auto">
          <a:xfrm>
            <a:off x="2700338" y="1857375"/>
            <a:ext cx="6016625" cy="4368800"/>
            <a:chOff x="2699792" y="1856769"/>
            <a:chExt cx="6017865" cy="4369559"/>
          </a:xfrm>
        </p:grpSpPr>
        <p:sp>
          <p:nvSpPr>
            <p:cNvPr id="43015" name="TextBox 7"/>
            <p:cNvSpPr txBox="1">
              <a:spLocks noChangeArrowheads="1"/>
            </p:cNvSpPr>
            <p:nvPr/>
          </p:nvSpPr>
          <p:spPr bwMode="auto">
            <a:xfrm>
              <a:off x="4660946" y="5764614"/>
              <a:ext cx="2339584" cy="46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a:t>宋淑爱发表论文</a:t>
              </a:r>
            </a:p>
          </p:txBody>
        </p:sp>
        <p:pic>
          <p:nvPicPr>
            <p:cNvPr id="430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856769"/>
              <a:ext cx="6017865" cy="375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2" name="矩形 12"/>
          <p:cNvSpPr>
            <a:spLocks noChangeArrowheads="1"/>
          </p:cNvSpPr>
          <p:nvPr/>
        </p:nvSpPr>
        <p:spPr bwMode="auto">
          <a:xfrm>
            <a:off x="157163" y="1017588"/>
            <a:ext cx="8856662" cy="576262"/>
          </a:xfrm>
          <a:prstGeom prst="rect">
            <a:avLst/>
          </a:prstGeom>
          <a:solidFill>
            <a:srgbClr val="FFC000"/>
          </a:solidFill>
          <a:ln w="9525" algn="ctr">
            <a:solidFill>
              <a:schemeClr val="tx1"/>
            </a:solidFill>
            <a:round/>
            <a:headEnd/>
            <a:tailEnd/>
          </a:ln>
        </p:spPr>
        <p:txBody>
          <a:bodyPr/>
          <a:lstStyle/>
          <a:p>
            <a:pPr marL="0" lvl="1" algn="ctr"/>
            <a:r>
              <a:rPr lang="zh-CN" altLang="en-US" sz="2800" b="1">
                <a:solidFill>
                  <a:srgbClr val="FF0000"/>
                </a:solidFill>
                <a:latin typeface="宋体" pitchFamily="2" charset="-122"/>
                <a:ea typeface="宋体" pitchFamily="2" charset="-122"/>
              </a:rPr>
              <a:t>一家医院的同一科室的冗余医生数据的甄别</a:t>
            </a:r>
          </a:p>
        </p:txBody>
      </p:sp>
      <p:sp>
        <p:nvSpPr>
          <p:cNvPr id="43013" name="标题 1"/>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smtClean="0"/>
              <a:t>普医系统：相关工作</a:t>
            </a:r>
          </a:p>
        </p:txBody>
      </p:sp>
      <p:pic>
        <p:nvPicPr>
          <p:cNvPr id="44035" name="Picture 2" descr="http://dmic.hfut.edu.cn/images/as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927350"/>
            <a:ext cx="5400675"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249363"/>
            <a:ext cx="18002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249363"/>
            <a:ext cx="1509712"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1001713"/>
            <a:ext cx="2087563" cy="188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dirty="0" smtClean="0"/>
              <a:t>普医系统：相关工作</a:t>
            </a:r>
          </a:p>
        </p:txBody>
      </p:sp>
      <p:pic>
        <p:nvPicPr>
          <p:cNvPr id="45060" name="图片 4" descr="D:\GQ-X1\DMiC\成果处\获奖\WI 2012最优论文奖.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981075"/>
            <a:ext cx="69850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119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r>
              <a:rPr lang="zh-CN" altLang="en-US" dirty="0"/>
              <a:t>大数据起源</a:t>
            </a:r>
            <a:r>
              <a:rPr lang="zh-CN" altLang="en-US" dirty="0" smtClean="0"/>
              <a:t>：存储设备</a:t>
            </a:r>
          </a:p>
        </p:txBody>
      </p:sp>
      <p:pic>
        <p:nvPicPr>
          <p:cNvPr id="6147" name="Picture 4"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05678"/>
            <a:ext cx="8136904" cy="547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dirty="0" smtClean="0"/>
              <a:t>普医系统：相关工作</a:t>
            </a:r>
          </a:p>
        </p:txBody>
      </p:sp>
      <p:pic>
        <p:nvPicPr>
          <p:cNvPr id="46084" name="图片 4" descr="D:\GQ-U32G\DMiC\成果处\获奖\ictai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0" y="981075"/>
            <a:ext cx="6307138"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120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ChangeArrowheads="1"/>
          </p:cNvSpPr>
          <p:nvPr/>
        </p:nvSpPr>
        <p:spPr bwMode="auto">
          <a:xfrm>
            <a:off x="395288" y="1557338"/>
            <a:ext cx="8497887"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仿宋_GB2312" pitchFamily="49" charset="-122"/>
                <a:ea typeface="仿宋_GB2312" pitchFamily="49" charset="-122"/>
              </a:rPr>
              <a:t>（1）多源海量动态医疗数据以及生物医学信息对医疗信息共享与集成、医疗知识发现与服务提出了独特的挑战</a:t>
            </a:r>
            <a:r>
              <a:rPr lang="zh-CN" altLang="en-US" sz="2800" b="1">
                <a:latin typeface="仿宋_GB2312" pitchFamily="49" charset="-122"/>
                <a:ea typeface="仿宋_GB2312" pitchFamily="49" charset="-122"/>
              </a:rPr>
              <a:t>。</a:t>
            </a:r>
          </a:p>
          <a:p>
            <a:pPr lvl="1">
              <a:buFontTx/>
              <a:buChar char="•"/>
            </a:pPr>
            <a:r>
              <a:rPr lang="zh-CN" altLang="en-US" sz="2800" b="1">
                <a:latin typeface="仿宋_GB2312" pitchFamily="49" charset="-122"/>
                <a:ea typeface="仿宋_GB2312" pitchFamily="49" charset="-122"/>
              </a:rPr>
              <a:t>多源海量</a:t>
            </a:r>
            <a:r>
              <a:rPr lang="zh-CN" altLang="zh-CN" sz="2800" b="1">
                <a:latin typeface="仿宋_GB2312" pitchFamily="49" charset="-122"/>
                <a:ea typeface="仿宋_GB2312" pitchFamily="49" charset="-122"/>
              </a:rPr>
              <a:t>异构数据</a:t>
            </a:r>
            <a:r>
              <a:rPr lang="zh-CN" altLang="en-US" sz="2800" b="1">
                <a:latin typeface="仿宋_GB2312" pitchFamily="49" charset="-122"/>
                <a:ea typeface="仿宋_GB2312" pitchFamily="49" charset="-122"/>
              </a:rPr>
              <a:t>源</a:t>
            </a:r>
            <a:r>
              <a:rPr lang="zh-CN" altLang="zh-CN" sz="2800" b="1">
                <a:latin typeface="仿宋_GB2312" pitchFamily="49" charset="-122"/>
                <a:ea typeface="仿宋_GB2312" pitchFamily="49" charset="-122"/>
              </a:rPr>
              <a:t>的</a:t>
            </a:r>
            <a:r>
              <a:rPr lang="zh-CN" altLang="en-US" sz="2800" b="1">
                <a:latin typeface="仿宋_GB2312" pitchFamily="49" charset="-122"/>
                <a:ea typeface="仿宋_GB2312" pitchFamily="49" charset="-122"/>
              </a:rPr>
              <a:t>医疗</a:t>
            </a:r>
            <a:r>
              <a:rPr lang="zh-CN" altLang="zh-CN" sz="2800" b="1">
                <a:latin typeface="仿宋_GB2312" pitchFamily="49" charset="-122"/>
                <a:ea typeface="仿宋_GB2312" pitchFamily="49" charset="-122"/>
              </a:rPr>
              <a:t>知识发现</a:t>
            </a:r>
            <a:r>
              <a:rPr lang="zh-CN" altLang="en-US" sz="2800" b="1">
                <a:latin typeface="仿宋_GB2312" pitchFamily="49" charset="-122"/>
                <a:ea typeface="仿宋_GB2312" pitchFamily="49" charset="-122"/>
              </a:rPr>
              <a:t>与</a:t>
            </a:r>
            <a:r>
              <a:rPr lang="zh-CN" altLang="zh-CN" sz="2800" b="1">
                <a:latin typeface="仿宋_GB2312" pitchFamily="49" charset="-122"/>
                <a:ea typeface="仿宋_GB2312" pitchFamily="49" charset="-122"/>
              </a:rPr>
              <a:t>协同服务</a:t>
            </a:r>
            <a:endParaRPr lang="zh-CN" altLang="en-US" sz="2800" b="1">
              <a:latin typeface="仿宋_GB2312" pitchFamily="49" charset="-122"/>
              <a:ea typeface="仿宋_GB2312" pitchFamily="49" charset="-122"/>
            </a:endParaRPr>
          </a:p>
          <a:p>
            <a:pPr lvl="1">
              <a:buFontTx/>
              <a:buChar char="•"/>
            </a:pPr>
            <a:r>
              <a:rPr lang="zh-CN" altLang="zh-CN" sz="2800" b="1">
                <a:latin typeface="仿宋_GB2312" pitchFamily="49" charset="-122"/>
                <a:ea typeface="仿宋_GB2312" pitchFamily="49" charset="-122"/>
              </a:rPr>
              <a:t>海量医疗知识演化与知识可信性</a:t>
            </a:r>
            <a:endParaRPr lang="zh-CN" altLang="en-US" sz="2800" b="1">
              <a:latin typeface="仿宋_GB2312" pitchFamily="49" charset="-122"/>
              <a:ea typeface="仿宋_GB2312" pitchFamily="49" charset="-122"/>
            </a:endParaRPr>
          </a:p>
          <a:p>
            <a:pPr lvl="1">
              <a:buFontTx/>
              <a:buChar char="•"/>
            </a:pPr>
            <a:r>
              <a:rPr lang="zh-CN" altLang="zh-CN" sz="2800" b="1">
                <a:latin typeface="仿宋_GB2312" pitchFamily="49" charset="-122"/>
                <a:ea typeface="仿宋_GB2312" pitchFamily="49" charset="-122"/>
              </a:rPr>
              <a:t>医疗信息安全与隐私保护</a:t>
            </a:r>
            <a:endParaRPr lang="zh-CN" altLang="en-US" sz="2800" b="1">
              <a:latin typeface="仿宋_GB2312" pitchFamily="49" charset="-122"/>
              <a:ea typeface="仿宋_GB2312" pitchFamily="49" charset="-122"/>
            </a:endParaRPr>
          </a:p>
          <a:p>
            <a:r>
              <a:rPr lang="zh-CN" altLang="zh-CN" sz="2800" b="1">
                <a:latin typeface="仿宋_GB2312" pitchFamily="49" charset="-122"/>
                <a:ea typeface="仿宋_GB2312" pitchFamily="49" charset="-122"/>
              </a:rPr>
              <a:t>在此基础上，探讨</a:t>
            </a:r>
            <a:r>
              <a:rPr lang="zh-CN" altLang="en-US" sz="2800" b="1">
                <a:latin typeface="仿宋_GB2312" pitchFamily="49" charset="-122"/>
                <a:ea typeface="仿宋_GB2312" pitchFamily="49" charset="-122"/>
              </a:rPr>
              <a:t>医疗服务信用评价机制、</a:t>
            </a:r>
            <a:r>
              <a:rPr lang="zh-CN" altLang="zh-CN" sz="2800" b="1">
                <a:latin typeface="仿宋_GB2312" pitchFamily="49" charset="-122"/>
                <a:ea typeface="仿宋_GB2312" pitchFamily="49" charset="-122"/>
              </a:rPr>
              <a:t>个性化医疗服务推荐机制，研究基于协同过滤推荐</a:t>
            </a:r>
            <a:r>
              <a:rPr lang="zh-CN" altLang="en-US" sz="2800" b="1">
                <a:latin typeface="仿宋_GB2312" pitchFamily="49" charset="-122"/>
                <a:ea typeface="仿宋_GB2312" pitchFamily="49" charset="-122"/>
              </a:rPr>
              <a:t>与</a:t>
            </a:r>
            <a:r>
              <a:rPr lang="zh-CN" altLang="zh-CN" sz="2800" b="1">
                <a:latin typeface="仿宋_GB2312" pitchFamily="49" charset="-122"/>
                <a:ea typeface="仿宋_GB2312" pitchFamily="49" charset="-122"/>
              </a:rPr>
              <a:t>医学知识推荐的组合推荐技术</a:t>
            </a:r>
            <a:r>
              <a:rPr lang="zh-CN" altLang="en-US" sz="2800" b="1">
                <a:latin typeface="仿宋_GB2312" pitchFamily="49" charset="-122"/>
                <a:ea typeface="仿宋_GB2312" pitchFamily="49" charset="-122"/>
              </a:rPr>
              <a:t>。</a:t>
            </a:r>
            <a:endParaRPr lang="en-US" altLang="zh-CN" sz="2800" b="1">
              <a:latin typeface="仿宋_GB2312" pitchFamily="49" charset="-122"/>
              <a:ea typeface="仿宋_GB2312" pitchFamily="49" charset="-122"/>
            </a:endParaRPr>
          </a:p>
        </p:txBody>
      </p:sp>
      <p:sp>
        <p:nvSpPr>
          <p:cNvPr id="47108" name="标题 1"/>
          <p:cNvSpPr>
            <a:spLocks noGrp="1"/>
          </p:cNvSpPr>
          <p:nvPr>
            <p:ph type="title"/>
          </p:nvPr>
        </p:nvSpPr>
        <p:spPr/>
        <p:txBody>
          <a:bodyPr/>
          <a:lstStyle/>
          <a:p>
            <a:r>
              <a:rPr lang="zh-CN" altLang="en-US" dirty="0" smtClean="0"/>
              <a:t>普医系统：</a:t>
            </a:r>
            <a:r>
              <a:rPr lang="zh-CN" altLang="en-US" dirty="0"/>
              <a:t>下一步研究工作</a:t>
            </a:r>
            <a:endParaRPr lang="zh-CN" altLang="en-US" dirty="0" smtClean="0"/>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121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5"/>
          <p:cNvSpPr>
            <a:spLocks noChangeArrowheads="1"/>
          </p:cNvSpPr>
          <p:nvPr/>
        </p:nvSpPr>
        <p:spPr bwMode="auto">
          <a:xfrm>
            <a:off x="755650" y="1916113"/>
            <a:ext cx="77057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2</a:t>
            </a:r>
            <a:r>
              <a:rPr lang="zh-CN"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针对医疗服务的特殊性，集成人与医疗信息系统交互相关的多种特征因素，以及医疗服务过程中相关质量指标，综合考虑人与医疗信息系统交互效率、成本度量与信用评价。</a:t>
            </a:r>
            <a:endParaRPr lang="en-US" altLang="zh-CN" sz="2800" b="1">
              <a:latin typeface="仿宋_GB2312" pitchFamily="49" charset="-122"/>
              <a:ea typeface="仿宋_GB2312" pitchFamily="49" charset="-122"/>
            </a:endParaRPr>
          </a:p>
        </p:txBody>
      </p:sp>
      <p:sp>
        <p:nvSpPr>
          <p:cNvPr id="48132" name="标题 1"/>
          <p:cNvSpPr>
            <a:spLocks noGrp="1"/>
          </p:cNvSpPr>
          <p:nvPr>
            <p:ph type="title"/>
          </p:nvPr>
        </p:nvSpPr>
        <p:spPr/>
        <p:txBody>
          <a:bodyPr/>
          <a:lstStyle/>
          <a:p>
            <a:r>
              <a:rPr lang="zh-CN" altLang="en-US" dirty="0" smtClean="0"/>
              <a:t>普医系统：下一步</a:t>
            </a:r>
            <a:r>
              <a:rPr lang="zh-CN" altLang="en-US" dirty="0"/>
              <a:t>研究工作</a:t>
            </a:r>
            <a:endParaRPr lang="zh-CN" altLang="en-US" dirty="0" smtClean="0"/>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122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5"/>
          <p:cNvSpPr>
            <a:spLocks noChangeArrowheads="1"/>
          </p:cNvSpPr>
          <p:nvPr/>
        </p:nvSpPr>
        <p:spPr bwMode="auto">
          <a:xfrm>
            <a:off x="755650" y="1916113"/>
            <a:ext cx="770572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3</a:t>
            </a:r>
            <a:r>
              <a:rPr lang="zh-CN"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在</a:t>
            </a:r>
            <a:r>
              <a:rPr lang="zh-CN" altLang="zh-CN" sz="2800" b="1">
                <a:latin typeface="仿宋_GB2312" pitchFamily="49" charset="-122"/>
                <a:ea typeface="仿宋_GB2312" pitchFamily="49" charset="-122"/>
              </a:rPr>
              <a:t>社会计算</a:t>
            </a:r>
            <a:r>
              <a:rPr lang="zh-CN" altLang="en-US" sz="2800" b="1">
                <a:latin typeface="仿宋_GB2312" pitchFamily="49" charset="-122"/>
                <a:ea typeface="仿宋_GB2312" pitchFamily="49" charset="-122"/>
              </a:rPr>
              <a:t>背景下，</a:t>
            </a:r>
            <a:r>
              <a:rPr lang="zh-CN" altLang="zh-CN" sz="2800" b="1">
                <a:latin typeface="仿宋_GB2312" pitchFamily="49" charset="-122"/>
                <a:ea typeface="仿宋_GB2312" pitchFamily="49" charset="-122"/>
              </a:rPr>
              <a:t>人与医疗信息系统交互的可信性问题更加突出，需要寻求人与医疗信息系统交互的模式提取与分析、可变交互模式匹配和可信表征挖掘方法，研究人与医疗信息系统交互信任形成机制</a:t>
            </a:r>
            <a:r>
              <a:rPr lang="zh-CN" altLang="en-US" sz="2800" b="1">
                <a:latin typeface="仿宋_GB2312" pitchFamily="49" charset="-122"/>
                <a:ea typeface="仿宋_GB2312" pitchFamily="49" charset="-122"/>
              </a:rPr>
              <a:t>，以及</a:t>
            </a:r>
            <a:r>
              <a:rPr lang="zh-CN" altLang="zh-CN" sz="2800" b="1">
                <a:latin typeface="仿宋_GB2312" pitchFamily="49" charset="-122"/>
                <a:ea typeface="仿宋_GB2312" pitchFamily="49" charset="-122"/>
              </a:rPr>
              <a:t>动态演化背景下信任多目标优化、可信决策与服务。</a:t>
            </a:r>
            <a:endParaRPr lang="en-US" altLang="zh-CN" sz="2800" b="1">
              <a:latin typeface="仿宋_GB2312" pitchFamily="49" charset="-122"/>
              <a:ea typeface="仿宋_GB2312" pitchFamily="49" charset="-122"/>
            </a:endParaRPr>
          </a:p>
        </p:txBody>
      </p:sp>
      <p:sp>
        <p:nvSpPr>
          <p:cNvPr id="49156" name="标题 1"/>
          <p:cNvSpPr>
            <a:spLocks noGrp="1"/>
          </p:cNvSpPr>
          <p:nvPr>
            <p:ph type="title"/>
          </p:nvPr>
        </p:nvSpPr>
        <p:spPr/>
        <p:txBody>
          <a:bodyPr/>
          <a:lstStyle/>
          <a:p>
            <a:r>
              <a:rPr lang="zh-CN" altLang="en-US" dirty="0" smtClean="0"/>
              <a:t>普医系统：下一步</a:t>
            </a:r>
            <a:r>
              <a:rPr lang="zh-CN" altLang="en-US" dirty="0"/>
              <a:t>研究工作</a:t>
            </a:r>
            <a:endParaRPr lang="zh-CN" altLang="en-US" dirty="0" smtClean="0"/>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123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zh-CN" altLang="en-US" dirty="0" smtClean="0"/>
              <a:t>大数据的影响</a:t>
            </a:r>
          </a:p>
        </p:txBody>
      </p:sp>
      <p:sp>
        <p:nvSpPr>
          <p:cNvPr id="16387" name="Rectangle 3"/>
          <p:cNvSpPr>
            <a:spLocks noGrp="1" noChangeArrowheads="1"/>
          </p:cNvSpPr>
          <p:nvPr>
            <p:ph type="body" idx="4294967295"/>
          </p:nvPr>
        </p:nvSpPr>
        <p:spPr>
          <a:xfrm>
            <a:off x="381000" y="1600200"/>
            <a:ext cx="8458200" cy="4527550"/>
          </a:xfrm>
        </p:spPr>
        <p:txBody>
          <a:bodyPr/>
          <a:lstStyle/>
          <a:p>
            <a:r>
              <a:rPr lang="zh-CN" altLang="en-US" sz="2000" smtClean="0"/>
              <a:t>大数据对科学研究、思维方式和社会发展都具有重要而深远的影响。</a:t>
            </a:r>
          </a:p>
          <a:p>
            <a:r>
              <a:rPr lang="zh-CN" altLang="en-US" sz="2000" smtClean="0"/>
              <a:t>在科学研究方面，大数据使得人类科学研究在经历了实验、理论、计算三种范式之后，迎来了第四种范式——数据</a:t>
            </a:r>
          </a:p>
          <a:p>
            <a:r>
              <a:rPr lang="zh-CN" altLang="en-US" sz="2000" smtClean="0"/>
              <a:t>在思维方式方面，大数据具有“全样而非抽样、效率而非精确、相关而非因果”等三大显著特征，完全颠覆了传统的思维方式</a:t>
            </a:r>
          </a:p>
          <a:p>
            <a:r>
              <a:rPr lang="zh-CN" altLang="en-US" sz="2000" smtClean="0"/>
              <a:t>在社会发展方面，大数据决策逐渐成为一种新的决策方式，大数据应用有力促进了信息技术与各行业的深度融合，大数据开发大大推动了新技术和新应用的不断涌现</a:t>
            </a:r>
          </a:p>
          <a:p>
            <a:r>
              <a:rPr lang="zh-CN" altLang="en-US" sz="2000" smtClean="0"/>
              <a:t>在就业市场方面，大数据的兴起使得数据科学家成为热门职业</a:t>
            </a:r>
          </a:p>
          <a:p>
            <a:r>
              <a:rPr lang="zh-CN" altLang="en-US" sz="2000" smtClean="0"/>
              <a:t>在人才培养方面，大数据的兴起，将在很大程度上改变中国高校信息技术相关专业的现有教学和科研体制</a:t>
            </a:r>
          </a:p>
          <a:p>
            <a:endParaRPr lang="zh-CN" altLang="en-US" sz="2000" smtClean="0"/>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124</a:t>
            </a:fld>
            <a:endParaRPr lang="zh-CN" altLang="en-US" dirty="0"/>
          </a:p>
        </p:txBody>
      </p:sp>
    </p:spTree>
    <p:extLst>
      <p:ext uri="{BB962C8B-B14F-4D97-AF65-F5344CB8AC3E}">
        <p14:creationId xmlns:p14="http://schemas.microsoft.com/office/powerpoint/2010/main" val="670530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zh-CN" altLang="en-US" dirty="0" smtClean="0"/>
              <a:t>大数据的应用</a:t>
            </a:r>
          </a:p>
        </p:txBody>
      </p:sp>
      <p:sp>
        <p:nvSpPr>
          <p:cNvPr id="17411" name="Rectangle 3"/>
          <p:cNvSpPr>
            <a:spLocks noGrp="1" noChangeArrowheads="1"/>
          </p:cNvSpPr>
          <p:nvPr>
            <p:ph type="body" idx="4294967295"/>
          </p:nvPr>
        </p:nvSpPr>
        <p:spPr>
          <a:xfrm>
            <a:off x="457200" y="1295400"/>
            <a:ext cx="8458200" cy="1371600"/>
          </a:xfrm>
        </p:spPr>
        <p:txBody>
          <a:bodyPr/>
          <a:lstStyle/>
          <a:p>
            <a:r>
              <a:rPr lang="zh-CN" altLang="en-US" sz="2000" smtClean="0"/>
              <a:t>大数据无处不在，包括金融、汽车、零售、餐饮、电信、能源、政务、医疗、体育、娱乐等在内的社会各行各业都已经融入了大数据的印迹</a:t>
            </a:r>
          </a:p>
        </p:txBody>
      </p:sp>
      <p:pic>
        <p:nvPicPr>
          <p:cNvPr id="17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95575"/>
            <a:ext cx="5791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125</a:t>
            </a:fld>
            <a:endParaRPr lang="zh-CN" altLang="en-US" dirty="0"/>
          </a:p>
        </p:txBody>
      </p:sp>
    </p:spTree>
    <p:extLst>
      <p:ext uri="{BB962C8B-B14F-4D97-AF65-F5344CB8AC3E}">
        <p14:creationId xmlns:p14="http://schemas.microsoft.com/office/powerpoint/2010/main" val="3657055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 y="1719064"/>
            <a:ext cx="9144000" cy="2286000"/>
          </a:xfrm>
          <a:prstGeom prst="ellipse">
            <a:avLst/>
          </a:prstGeom>
          <a:ln>
            <a:noFill/>
          </a:ln>
          <a:effectLst>
            <a:softEdge rad="112500"/>
          </a:effectLst>
        </p:spPr>
      </p:pic>
      <p:sp>
        <p:nvSpPr>
          <p:cNvPr id="3" name="矩形 2"/>
          <p:cNvSpPr/>
          <p:nvPr/>
        </p:nvSpPr>
        <p:spPr>
          <a:xfrm>
            <a:off x="38685" y="1098000"/>
            <a:ext cx="9144000" cy="57600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826686" y="2409527"/>
            <a:ext cx="1838965"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CN" sz="5400" b="1" cap="all"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矩形 3"/>
          <p:cNvSpPr/>
          <p:nvPr/>
        </p:nvSpPr>
        <p:spPr>
          <a:xfrm>
            <a:off x="2670764" y="-14514"/>
            <a:ext cx="6516000" cy="76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0280" y="4887529"/>
            <a:ext cx="2240203" cy="15841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大数据起源：</a:t>
            </a:r>
            <a:r>
              <a:rPr lang="en-US" altLang="zh-CN" dirty="0" smtClean="0"/>
              <a:t>CPU</a:t>
            </a:r>
            <a:r>
              <a:rPr lang="zh-CN" altLang="en-US" dirty="0" smtClean="0"/>
              <a:t>处理能力</a:t>
            </a:r>
          </a:p>
        </p:txBody>
      </p:sp>
      <p:pic>
        <p:nvPicPr>
          <p:cNvPr id="7171" name="Picture 4" descr="图片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581" y="980728"/>
            <a:ext cx="8513891" cy="548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r>
              <a:rPr lang="zh-CN" altLang="en-US" dirty="0" smtClean="0"/>
              <a:t>大数据起源：网络带宽</a:t>
            </a:r>
          </a:p>
        </p:txBody>
      </p:sp>
      <p:pic>
        <p:nvPicPr>
          <p:cNvPr id="8195" name="Picture 4" descr="图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80728"/>
            <a:ext cx="7864440" cy="519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3033713" y="6188075"/>
            <a:ext cx="3824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dirty="0" smtClean="0"/>
              <a:t>网络</a:t>
            </a:r>
            <a:r>
              <a:rPr lang="zh-CN" altLang="en-US" dirty="0"/>
              <a:t>带宽随时间变化情况</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r>
              <a:rPr lang="zh-CN" altLang="en-US" dirty="0"/>
              <a:t>大数据起源：数据产生方式</a:t>
            </a:r>
          </a:p>
        </p:txBody>
      </p:sp>
      <p:pic>
        <p:nvPicPr>
          <p:cNvPr id="9219" name="Picture 4"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632848" cy="54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zh-CN" altLang="en-US" dirty="0" smtClean="0"/>
              <a:t>大数据起源：发展历程</a:t>
            </a:r>
          </a:p>
        </p:txBody>
      </p:sp>
      <p:sp>
        <p:nvSpPr>
          <p:cNvPr id="10243" name="Rectangle 3"/>
          <p:cNvSpPr>
            <a:spLocks noGrp="1" noChangeArrowheads="1"/>
          </p:cNvSpPr>
          <p:nvPr>
            <p:ph type="body" idx="4294967295"/>
          </p:nvPr>
        </p:nvSpPr>
        <p:spPr/>
        <p:txBody>
          <a:bodyPr/>
          <a:lstStyle/>
          <a:p>
            <a:pPr>
              <a:buFontTx/>
              <a:buNone/>
            </a:pPr>
            <a:endParaRPr lang="zh-CN" altLang="en-US" sz="2400" smtClean="0"/>
          </a:p>
          <a:p>
            <a:endParaRPr lang="zh-CN" altLang="en-US" sz="2400" smtClean="0"/>
          </a:p>
        </p:txBody>
      </p:sp>
      <p:graphicFrame>
        <p:nvGraphicFramePr>
          <p:cNvPr id="13317" name="Group 5"/>
          <p:cNvGraphicFramePr>
            <a:graphicFrameLocks noGrp="1"/>
          </p:cNvGraphicFramePr>
          <p:nvPr>
            <p:extLst>
              <p:ext uri="{D42A27DB-BD31-4B8C-83A1-F6EECF244321}">
                <p14:modId xmlns:p14="http://schemas.microsoft.com/office/powerpoint/2010/main" val="3741160383"/>
              </p:ext>
            </p:extLst>
          </p:nvPr>
        </p:nvGraphicFramePr>
        <p:xfrm>
          <a:off x="428194" y="1180423"/>
          <a:ext cx="8424935" cy="4896544"/>
        </p:xfrm>
        <a:graphic>
          <a:graphicData uri="http://schemas.openxmlformats.org/drawingml/2006/table">
            <a:tbl>
              <a:tblPr/>
              <a:tblGrid>
                <a:gridCol w="1724522"/>
                <a:gridCol w="1635910"/>
                <a:gridCol w="5064503"/>
              </a:tblGrid>
              <a:tr h="45488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Calibri" pitchFamily="34" charset="0"/>
                          <a:ea typeface="宋体" pitchFamily="2" charset="-122"/>
                        </a:rPr>
                        <a:t>阶段</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时间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内容</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48055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Calibri" pitchFamily="34" charset="0"/>
                          <a:ea typeface="宋体" pitchFamily="2" charset="-122"/>
                        </a:rPr>
                        <a:t>第一阶段：萌芽期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Calibri" pitchFamily="34" charset="0"/>
                          <a:ea typeface="宋体" pitchFamily="2" charset="-122"/>
                        </a:rPr>
                        <a:t>上世纪90年代至本世纪初</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Calibri" pitchFamily="34" charset="0"/>
                          <a:ea typeface="宋体" pitchFamily="2" charset="-122"/>
                        </a:rPr>
                        <a:t>随着数据挖掘理论和数据库技术的逐步成熟，一批商业智能工具和知识管理技术开始被应用，如数据仓库、专家系统、知识管理系统等。</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216358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Calibri" pitchFamily="34" charset="0"/>
                          <a:ea typeface="宋体" pitchFamily="2" charset="-122"/>
                        </a:rPr>
                        <a:t>第二阶段：成熟期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Calibri" pitchFamily="34" charset="0"/>
                          <a:ea typeface="宋体" pitchFamily="2" charset="-122"/>
                        </a:rPr>
                        <a:t>本世纪前十年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Calibri" pitchFamily="34" charset="0"/>
                          <a:ea typeface="宋体"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2000" b="0" i="0" u="none" strike="noStrike" cap="none" normalizeH="0" baseline="0" dirty="0" smtClean="0">
                          <a:ln>
                            <a:noFill/>
                          </a:ln>
                          <a:solidFill>
                            <a:srgbClr val="000000"/>
                          </a:solidFill>
                          <a:effectLst/>
                          <a:latin typeface="Calibri" pitchFamily="34" charset="0"/>
                          <a:ea typeface="宋体" pitchFamily="2" charset="-122"/>
                        </a:rPr>
                        <a:t>S</a:t>
                      </a:r>
                      <a:r>
                        <a:rPr kumimoji="0" lang="zh-CN" altLang="en-US" sz="2000" b="0" i="0" u="none" strike="noStrike" cap="none" normalizeH="0" baseline="0" dirty="0" smtClean="0">
                          <a:ln>
                            <a:noFill/>
                          </a:ln>
                          <a:solidFill>
                            <a:srgbClr val="000000"/>
                          </a:solidFill>
                          <a:effectLst/>
                          <a:latin typeface="Calibri" pitchFamily="34" charset="0"/>
                          <a:ea typeface="宋体" pitchFamily="2" charset="-122"/>
                        </a:rPr>
                        <a:t>和MapReduce等开发数据技术受到追捧，Hadoop平台开始大行其道</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7975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Calibri" pitchFamily="34" charset="0"/>
                          <a:ea typeface="宋体" pitchFamily="2" charset="-122"/>
                        </a:rPr>
                        <a:t>第三阶段：大规模应用期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Calibri" pitchFamily="34" charset="0"/>
                          <a:ea typeface="宋体" pitchFamily="2" charset="-122"/>
                        </a:rPr>
                        <a:t>2010年以后</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Calibri" pitchFamily="34" charset="0"/>
                          <a:ea typeface="宋体" pitchFamily="2" charset="-122"/>
                        </a:rPr>
                        <a:t>大数据应用渗透各行各业，数据驱动决策，信息社会智能化程度大幅提高</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同侧圆角矩形 11"/>
          <p:cNvSpPr/>
          <p:nvPr/>
        </p:nvSpPr>
        <p:spPr>
          <a:xfrm rot="16200000" flipV="1">
            <a:off x="4707953" y="-98001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11" name="同侧圆角矩形 10"/>
          <p:cNvSpPr/>
          <p:nvPr/>
        </p:nvSpPr>
        <p:spPr>
          <a:xfrm rot="16200000">
            <a:off x="1401165" y="141632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solidFill>
                <a:prstClr val="black"/>
              </a:solidFill>
            </a:endParaRPr>
          </a:p>
        </p:txBody>
      </p:sp>
      <p:sp>
        <p:nvSpPr>
          <p:cNvPr id="13" name="矩形 12"/>
          <p:cNvSpPr/>
          <p:nvPr/>
        </p:nvSpPr>
        <p:spPr>
          <a:xfrm>
            <a:off x="2227484" y="155758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rgbClr val="1F497D"/>
                </a:solidFill>
                <a:latin typeface="黑体" pitchFamily="49" charset="-122"/>
                <a:ea typeface="黑体" pitchFamily="49" charset="-122"/>
              </a:rPr>
              <a:t>大数据的起源</a:t>
            </a:r>
            <a:endParaRPr lang="zh-CN" altLang="en-US" sz="2400" b="1" dirty="0">
              <a:solidFill>
                <a:srgbClr val="1F497D"/>
              </a:solidFill>
              <a:latin typeface="黑体" pitchFamily="49" charset="-122"/>
              <a:ea typeface="黑体" pitchFamily="49" charset="-122"/>
            </a:endParaRPr>
          </a:p>
        </p:txBody>
      </p:sp>
      <p:sp>
        <p:nvSpPr>
          <p:cNvPr id="14" name="矩形 13"/>
          <p:cNvSpPr>
            <a:spLocks noChangeArrowheads="1"/>
          </p:cNvSpPr>
          <p:nvPr/>
        </p:nvSpPr>
        <p:spPr bwMode="auto">
          <a:xfrm>
            <a:off x="1547817" y="1608559"/>
            <a:ext cx="340157" cy="461665"/>
          </a:xfrm>
          <a:prstGeom prst="rect">
            <a:avLst/>
          </a:prstGeom>
          <a:noFill/>
          <a:ln w="9525">
            <a:noFill/>
            <a:miter lim="800000"/>
            <a:headEnd/>
            <a:tailEnd/>
          </a:ln>
        </p:spPr>
        <p:txBody>
          <a:bodyPr wrap="none">
            <a:spAutoFit/>
          </a:bodyPr>
          <a:lstStyle/>
          <a:p>
            <a:pPr algn="ctr"/>
            <a:r>
              <a:rPr lang="en-US" altLang="zh-CN" sz="2400" b="1" dirty="0">
                <a:solidFill>
                  <a:srgbClr val="C0504D">
                    <a:lumMod val="50000"/>
                  </a:srgbClr>
                </a:solidFill>
                <a:latin typeface="黑体" pitchFamily="49" charset="-122"/>
                <a:ea typeface="黑体" pitchFamily="49" charset="-122"/>
              </a:rPr>
              <a:t>1</a:t>
            </a:r>
            <a:endParaRPr lang="ko-KR" altLang="en-US" sz="2400" b="1" dirty="0">
              <a:solidFill>
                <a:srgbClr val="C0504D">
                  <a:lumMod val="50000"/>
                </a:srgbClr>
              </a:solidFill>
              <a:latin typeface="黑体" pitchFamily="49" charset="-122"/>
              <a:ea typeface="黑体" pitchFamily="49" charset="-122"/>
            </a:endParaRPr>
          </a:p>
        </p:txBody>
      </p:sp>
      <p:sp>
        <p:nvSpPr>
          <p:cNvPr id="16406" name="标题 1"/>
          <p:cNvSpPr>
            <a:spLocks noGrp="1"/>
          </p:cNvSpPr>
          <p:nvPr>
            <p:ph type="title"/>
          </p:nvPr>
        </p:nvSpPr>
        <p:spPr>
          <a:xfrm>
            <a:off x="457200" y="123825"/>
            <a:ext cx="8229600" cy="661988"/>
          </a:xfrm>
        </p:spPr>
        <p:txBody>
          <a:bodyPr/>
          <a:lstStyle/>
          <a:p>
            <a:r>
              <a:rPr lang="zh-CN" altLang="en-US" dirty="0" smtClean="0">
                <a:latin typeface="黑体" pitchFamily="49" charset="-122"/>
                <a:ea typeface="黑体" pitchFamily="49" charset="-122"/>
              </a:rPr>
              <a:t>提纲</a:t>
            </a:r>
            <a:r>
              <a:rPr lang="zh-CN" altLang="en-US" dirty="0" smtClean="0">
                <a:latin typeface="Palatino Linotype" pitchFamily="18" charset="0"/>
                <a:ea typeface="黑体" pitchFamily="49" charset="-122"/>
              </a:rPr>
              <a:t>（</a:t>
            </a:r>
            <a:r>
              <a:rPr lang="en-US" altLang="zh-CN" dirty="0" smtClean="0">
                <a:latin typeface="Palatino Linotype" pitchFamily="18" charset="0"/>
                <a:ea typeface="黑体" pitchFamily="49" charset="-122"/>
              </a:rPr>
              <a:t>Outlines</a:t>
            </a:r>
            <a:r>
              <a:rPr lang="zh-CN" altLang="en-US" dirty="0" smtClean="0">
                <a:latin typeface="Palatino Linotype" pitchFamily="18" charset="0"/>
                <a:ea typeface="黑体" pitchFamily="49" charset="-122"/>
              </a:rPr>
              <a:t>）</a:t>
            </a:r>
          </a:p>
        </p:txBody>
      </p:sp>
      <p:sp>
        <p:nvSpPr>
          <p:cNvPr id="29" name="同侧圆角矩形 28"/>
          <p:cNvSpPr/>
          <p:nvPr/>
        </p:nvSpPr>
        <p:spPr>
          <a:xfrm rot="16200000">
            <a:off x="1400102" y="213640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solidFill>
                <a:prstClr val="black"/>
              </a:solidFill>
            </a:endParaRPr>
          </a:p>
        </p:txBody>
      </p:sp>
      <p:sp>
        <p:nvSpPr>
          <p:cNvPr id="30" name="同侧圆角矩形 29"/>
          <p:cNvSpPr/>
          <p:nvPr/>
        </p:nvSpPr>
        <p:spPr>
          <a:xfrm rot="16200000" flipV="1">
            <a:off x="4706890" y="-25993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31" name="矩形 30"/>
          <p:cNvSpPr/>
          <p:nvPr/>
        </p:nvSpPr>
        <p:spPr>
          <a:xfrm>
            <a:off x="2226421" y="227766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rgbClr val="1F497D"/>
                </a:solidFill>
                <a:latin typeface="黑体" pitchFamily="49" charset="-122"/>
                <a:ea typeface="黑体" pitchFamily="49" charset="-122"/>
              </a:rPr>
              <a:t>大数据的特征</a:t>
            </a:r>
            <a:endParaRPr lang="zh-CN" altLang="en-US" sz="2400" b="1" dirty="0">
              <a:solidFill>
                <a:srgbClr val="1F497D"/>
              </a:solidFill>
              <a:latin typeface="黑体" pitchFamily="49" charset="-122"/>
              <a:ea typeface="黑体" pitchFamily="49" charset="-122"/>
            </a:endParaRPr>
          </a:p>
        </p:txBody>
      </p:sp>
      <p:sp>
        <p:nvSpPr>
          <p:cNvPr id="32" name="矩形 31"/>
          <p:cNvSpPr>
            <a:spLocks noChangeArrowheads="1"/>
          </p:cNvSpPr>
          <p:nvPr/>
        </p:nvSpPr>
        <p:spPr bwMode="auto">
          <a:xfrm>
            <a:off x="1546754" y="2328639"/>
            <a:ext cx="340158" cy="461665"/>
          </a:xfrm>
          <a:prstGeom prst="rect">
            <a:avLst/>
          </a:prstGeom>
          <a:noFill/>
          <a:ln w="9525">
            <a:noFill/>
            <a:miter lim="800000"/>
            <a:headEnd/>
            <a:tailEnd/>
          </a:ln>
        </p:spPr>
        <p:txBody>
          <a:bodyPr wrap="none">
            <a:spAutoFit/>
          </a:bodyPr>
          <a:lstStyle/>
          <a:p>
            <a:pPr algn="ctr"/>
            <a:r>
              <a:rPr lang="en-US" altLang="zh-CN" sz="2400" b="1" dirty="0" smtClean="0">
                <a:solidFill>
                  <a:srgbClr val="C0504D">
                    <a:lumMod val="50000"/>
                  </a:srgbClr>
                </a:solidFill>
                <a:latin typeface="黑体" pitchFamily="49" charset="-122"/>
                <a:ea typeface="黑体" pitchFamily="49" charset="-122"/>
              </a:rPr>
              <a:t>2</a:t>
            </a:r>
            <a:endParaRPr lang="ko-KR" altLang="en-US" sz="2400" b="1" dirty="0">
              <a:solidFill>
                <a:srgbClr val="C0504D">
                  <a:lumMod val="50000"/>
                </a:srgbClr>
              </a:solidFill>
              <a:latin typeface="黑体" pitchFamily="49" charset="-122"/>
              <a:ea typeface="黑体" pitchFamily="49" charset="-122"/>
            </a:endParaRPr>
          </a:p>
        </p:txBody>
      </p:sp>
      <p:grpSp>
        <p:nvGrpSpPr>
          <p:cNvPr id="5" name="组合 4"/>
          <p:cNvGrpSpPr/>
          <p:nvPr/>
        </p:nvGrpSpPr>
        <p:grpSpPr>
          <a:xfrm>
            <a:off x="1259633" y="2996952"/>
            <a:ext cx="6550025" cy="565989"/>
            <a:chOff x="1259633" y="2997140"/>
            <a:chExt cx="6550025" cy="565989"/>
          </a:xfrm>
        </p:grpSpPr>
        <p:sp>
          <p:nvSpPr>
            <p:cNvPr id="33" name="同侧圆角矩形 32"/>
            <p:cNvSpPr/>
            <p:nvPr/>
          </p:nvSpPr>
          <p:spPr>
            <a:xfrm rot="16200000">
              <a:off x="1400102" y="2856671"/>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solidFill>
                  <a:prstClr val="black"/>
                </a:solidFill>
              </a:endParaRPr>
            </a:p>
          </p:txBody>
        </p:sp>
        <p:sp>
          <p:nvSpPr>
            <p:cNvPr id="34" name="同侧圆角矩形 33"/>
            <p:cNvSpPr/>
            <p:nvPr/>
          </p:nvSpPr>
          <p:spPr>
            <a:xfrm rot="16200000" flipV="1">
              <a:off x="4706890" y="460336"/>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35" name="矩形 34"/>
            <p:cNvSpPr/>
            <p:nvPr/>
          </p:nvSpPr>
          <p:spPr>
            <a:xfrm>
              <a:off x="2226421" y="2997929"/>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rgbClr val="1F497D"/>
                  </a:solidFill>
                  <a:latin typeface="黑体" pitchFamily="49" charset="-122"/>
                  <a:ea typeface="黑体" pitchFamily="49" charset="-122"/>
                </a:rPr>
                <a:t>大数据处理框架</a:t>
              </a:r>
              <a:endParaRPr lang="zh-CN" altLang="en-US" sz="2400" b="1" dirty="0">
                <a:solidFill>
                  <a:srgbClr val="1F497D"/>
                </a:solidFill>
                <a:latin typeface="黑体" pitchFamily="49" charset="-122"/>
                <a:ea typeface="黑体" pitchFamily="49" charset="-122"/>
              </a:endParaRPr>
            </a:p>
          </p:txBody>
        </p:sp>
        <p:sp>
          <p:nvSpPr>
            <p:cNvPr id="36" name="矩形 35"/>
            <p:cNvSpPr>
              <a:spLocks noChangeArrowheads="1"/>
            </p:cNvSpPr>
            <p:nvPr/>
          </p:nvSpPr>
          <p:spPr bwMode="auto">
            <a:xfrm>
              <a:off x="1546754" y="3048907"/>
              <a:ext cx="340158" cy="461665"/>
            </a:xfrm>
            <a:prstGeom prst="rect">
              <a:avLst/>
            </a:prstGeom>
            <a:noFill/>
            <a:ln w="9525">
              <a:noFill/>
              <a:miter lim="800000"/>
              <a:headEnd/>
              <a:tailEnd/>
            </a:ln>
          </p:spPr>
          <p:txBody>
            <a:bodyPr wrap="none">
              <a:spAutoFit/>
            </a:bodyPr>
            <a:lstStyle/>
            <a:p>
              <a:pPr algn="ctr"/>
              <a:r>
                <a:rPr lang="en-US" altLang="zh-CN" sz="2400" b="1" dirty="0" smtClean="0">
                  <a:solidFill>
                    <a:srgbClr val="C0504D">
                      <a:lumMod val="50000"/>
                    </a:srgbClr>
                  </a:solidFill>
                  <a:latin typeface="黑体" pitchFamily="49" charset="-122"/>
                  <a:ea typeface="黑体" pitchFamily="49" charset="-122"/>
                </a:rPr>
                <a:t>3</a:t>
              </a:r>
              <a:endParaRPr lang="ko-KR" altLang="en-US" sz="2400" b="1" dirty="0">
                <a:solidFill>
                  <a:srgbClr val="C0504D">
                    <a:lumMod val="50000"/>
                  </a:srgbClr>
                </a:solidFill>
                <a:latin typeface="黑体" pitchFamily="49" charset="-122"/>
                <a:ea typeface="黑体" pitchFamily="49" charset="-122"/>
              </a:endParaRPr>
            </a:p>
          </p:txBody>
        </p:sp>
      </p:grpSp>
      <p:grpSp>
        <p:nvGrpSpPr>
          <p:cNvPr id="6" name="组合 5"/>
          <p:cNvGrpSpPr/>
          <p:nvPr/>
        </p:nvGrpSpPr>
        <p:grpSpPr>
          <a:xfrm>
            <a:off x="1261716" y="3717032"/>
            <a:ext cx="6550025" cy="565989"/>
            <a:chOff x="1261716" y="3663691"/>
            <a:chExt cx="6550025" cy="565989"/>
          </a:xfrm>
        </p:grpSpPr>
        <p:sp>
          <p:nvSpPr>
            <p:cNvPr id="37" name="同侧圆角矩形 36"/>
            <p:cNvSpPr/>
            <p:nvPr/>
          </p:nvSpPr>
          <p:spPr>
            <a:xfrm rot="16200000">
              <a:off x="1402185" y="352322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solidFill>
                  <a:prstClr val="black"/>
                </a:solidFill>
              </a:endParaRPr>
            </a:p>
          </p:txBody>
        </p:sp>
        <p:sp>
          <p:nvSpPr>
            <p:cNvPr id="38" name="同侧圆角矩形 37"/>
            <p:cNvSpPr/>
            <p:nvPr/>
          </p:nvSpPr>
          <p:spPr>
            <a:xfrm rot="16200000" flipV="1">
              <a:off x="4708973" y="112688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39" name="矩形 38"/>
            <p:cNvSpPr/>
            <p:nvPr/>
          </p:nvSpPr>
          <p:spPr>
            <a:xfrm>
              <a:off x="2228504" y="366448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rgbClr val="1F497D"/>
                  </a:solidFill>
                  <a:latin typeface="黑体" pitchFamily="49" charset="-122"/>
                  <a:ea typeface="黑体" pitchFamily="49" charset="-122"/>
                </a:rPr>
                <a:t>流数据处理</a:t>
              </a:r>
              <a:endParaRPr lang="zh-CN" altLang="en-US" sz="2400" b="1" dirty="0">
                <a:solidFill>
                  <a:srgbClr val="1F497D"/>
                </a:solidFill>
                <a:latin typeface="黑体" pitchFamily="49" charset="-122"/>
                <a:ea typeface="黑体" pitchFamily="49" charset="-122"/>
              </a:endParaRPr>
            </a:p>
          </p:txBody>
        </p:sp>
        <p:sp>
          <p:nvSpPr>
            <p:cNvPr id="40" name="矩形 39"/>
            <p:cNvSpPr>
              <a:spLocks noChangeArrowheads="1"/>
            </p:cNvSpPr>
            <p:nvPr/>
          </p:nvSpPr>
          <p:spPr bwMode="auto">
            <a:xfrm>
              <a:off x="1548837" y="3715458"/>
              <a:ext cx="340158" cy="461665"/>
            </a:xfrm>
            <a:prstGeom prst="rect">
              <a:avLst/>
            </a:prstGeom>
            <a:noFill/>
            <a:ln w="9525">
              <a:noFill/>
              <a:miter lim="800000"/>
              <a:headEnd/>
              <a:tailEnd/>
            </a:ln>
          </p:spPr>
          <p:txBody>
            <a:bodyPr wrap="none">
              <a:spAutoFit/>
            </a:bodyPr>
            <a:lstStyle/>
            <a:p>
              <a:pPr algn="ctr"/>
              <a:r>
                <a:rPr lang="en-US" altLang="zh-CN" sz="2400" b="1" dirty="0" smtClean="0">
                  <a:solidFill>
                    <a:srgbClr val="C0504D">
                      <a:lumMod val="50000"/>
                    </a:srgbClr>
                  </a:solidFill>
                  <a:latin typeface="黑体" pitchFamily="49" charset="-122"/>
                  <a:ea typeface="黑体" pitchFamily="49" charset="-122"/>
                </a:rPr>
                <a:t>4</a:t>
              </a:r>
              <a:endParaRPr lang="ko-KR" altLang="en-US" sz="2400" b="1" dirty="0">
                <a:solidFill>
                  <a:srgbClr val="C0504D">
                    <a:lumMod val="50000"/>
                  </a:srgbClr>
                </a:solidFill>
                <a:latin typeface="黑体" pitchFamily="49" charset="-122"/>
                <a:ea typeface="黑体" pitchFamily="49" charset="-122"/>
              </a:endParaRPr>
            </a:p>
          </p:txBody>
        </p:sp>
      </p:grpSp>
      <p:grpSp>
        <p:nvGrpSpPr>
          <p:cNvPr id="8" name="组合 7"/>
          <p:cNvGrpSpPr/>
          <p:nvPr/>
        </p:nvGrpSpPr>
        <p:grpSpPr>
          <a:xfrm>
            <a:off x="1262334" y="4437112"/>
            <a:ext cx="6550025" cy="565989"/>
            <a:chOff x="1262334" y="4303171"/>
            <a:chExt cx="6550025" cy="565989"/>
          </a:xfrm>
        </p:grpSpPr>
        <p:sp>
          <p:nvSpPr>
            <p:cNvPr id="41" name="同侧圆角矩形 40"/>
            <p:cNvSpPr/>
            <p:nvPr/>
          </p:nvSpPr>
          <p:spPr>
            <a:xfrm rot="16200000">
              <a:off x="1402803" y="416270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solidFill>
                  <a:prstClr val="black"/>
                </a:solidFill>
              </a:endParaRPr>
            </a:p>
          </p:txBody>
        </p:sp>
        <p:sp>
          <p:nvSpPr>
            <p:cNvPr id="42" name="同侧圆角矩形 41"/>
            <p:cNvSpPr/>
            <p:nvPr/>
          </p:nvSpPr>
          <p:spPr>
            <a:xfrm rot="16200000" flipV="1">
              <a:off x="4709591" y="176636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43" name="矩形 42"/>
            <p:cNvSpPr/>
            <p:nvPr/>
          </p:nvSpPr>
          <p:spPr>
            <a:xfrm>
              <a:off x="2229122" y="430396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rgbClr val="1F497D"/>
                  </a:solidFill>
                  <a:latin typeface="黑体" pitchFamily="49" charset="-122"/>
                  <a:ea typeface="黑体" pitchFamily="49" charset="-122"/>
                </a:rPr>
                <a:t>大数据处理与挖掘应用</a:t>
              </a:r>
              <a:endParaRPr lang="zh-CN" altLang="en-US" sz="2400" b="1" dirty="0">
                <a:solidFill>
                  <a:srgbClr val="1F497D"/>
                </a:solidFill>
                <a:latin typeface="黑体" pitchFamily="49" charset="-122"/>
                <a:ea typeface="黑体" pitchFamily="49" charset="-122"/>
              </a:endParaRPr>
            </a:p>
          </p:txBody>
        </p:sp>
        <p:sp>
          <p:nvSpPr>
            <p:cNvPr id="44" name="矩形 43"/>
            <p:cNvSpPr>
              <a:spLocks noChangeArrowheads="1"/>
            </p:cNvSpPr>
            <p:nvPr/>
          </p:nvSpPr>
          <p:spPr bwMode="auto">
            <a:xfrm>
              <a:off x="1549455" y="4354938"/>
              <a:ext cx="340158" cy="461665"/>
            </a:xfrm>
            <a:prstGeom prst="rect">
              <a:avLst/>
            </a:prstGeom>
            <a:noFill/>
            <a:ln w="9525">
              <a:noFill/>
              <a:miter lim="800000"/>
              <a:headEnd/>
              <a:tailEnd/>
            </a:ln>
          </p:spPr>
          <p:txBody>
            <a:bodyPr wrap="none">
              <a:spAutoFit/>
            </a:bodyPr>
            <a:lstStyle/>
            <a:p>
              <a:pPr algn="ctr"/>
              <a:r>
                <a:rPr lang="en-US" altLang="zh-CN" sz="2400" b="1" dirty="0" smtClean="0">
                  <a:solidFill>
                    <a:srgbClr val="C0504D">
                      <a:lumMod val="50000"/>
                    </a:srgbClr>
                  </a:solidFill>
                  <a:latin typeface="黑体" pitchFamily="49" charset="-122"/>
                  <a:ea typeface="黑体" pitchFamily="49" charset="-122"/>
                </a:rPr>
                <a:t>5</a:t>
              </a:r>
              <a:endParaRPr lang="ko-KR" altLang="en-US" sz="2400" b="1" dirty="0">
                <a:solidFill>
                  <a:srgbClr val="C0504D">
                    <a:lumMod val="50000"/>
                  </a:srgbClr>
                </a:solidFill>
                <a:latin typeface="黑体" pitchFamily="49" charset="-122"/>
                <a:ea typeface="黑体" pitchFamily="49" charset="-122"/>
              </a:endParaRPr>
            </a:p>
          </p:txBody>
        </p:sp>
      </p:gr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17</a:t>
            </a:fld>
            <a:endParaRPr lang="zh-CN" altLang="en-US" dirty="0"/>
          </a:p>
        </p:txBody>
      </p:sp>
    </p:spTree>
    <p:extLst>
      <p:ext uri="{BB962C8B-B14F-4D97-AF65-F5344CB8AC3E}">
        <p14:creationId xmlns:p14="http://schemas.microsoft.com/office/powerpoint/2010/main" val="29588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30"/>
                                        </p:tgtEl>
                                        <p:attrNameLst>
                                          <p:attrName>style.color</p:attrName>
                                        </p:attrNameLst>
                                      </p:cBhvr>
                                      <p:to>
                                        <a:schemeClr val="accent2"/>
                                      </p:to>
                                    </p:animClr>
                                    <p:animClr clrSpc="rgb" dir="cw">
                                      <p:cBhvr>
                                        <p:cTn id="7" dur="500" fill="hold"/>
                                        <p:tgtEl>
                                          <p:spTgt spid="30"/>
                                        </p:tgtEl>
                                        <p:attrNameLst>
                                          <p:attrName>fillcolor</p:attrName>
                                        </p:attrNameLst>
                                      </p:cBhvr>
                                      <p:to>
                                        <a:schemeClr val="accent2"/>
                                      </p:to>
                                    </p:animClr>
                                    <p:set>
                                      <p:cBhvr>
                                        <p:cTn id="8" dur="500" fill="hold"/>
                                        <p:tgtEl>
                                          <p:spTgt spid="30"/>
                                        </p:tgtEl>
                                        <p:attrNameLst>
                                          <p:attrName>fill.type</p:attrName>
                                        </p:attrNameLst>
                                      </p:cBhvr>
                                      <p:to>
                                        <p:strVal val="solid"/>
                                      </p:to>
                                    </p:set>
                                    <p:set>
                                      <p:cBhvr>
                                        <p:cTn id="9" dur="500" fill="hold"/>
                                        <p:tgtEl>
                                          <p:spTgt spid="30"/>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29"/>
                                        </p:tgtEl>
                                        <p:attrNameLst>
                                          <p:attrName>style.color</p:attrName>
                                        </p:attrNameLst>
                                      </p:cBhvr>
                                      <p:to>
                                        <a:schemeClr val="accent2"/>
                                      </p:to>
                                    </p:animClr>
                                    <p:animClr clrSpc="rgb" dir="cw">
                                      <p:cBhvr>
                                        <p:cTn id="12" dur="500" fill="hold"/>
                                        <p:tgtEl>
                                          <p:spTgt spid="29"/>
                                        </p:tgtEl>
                                        <p:attrNameLst>
                                          <p:attrName>fillcolor</p:attrName>
                                        </p:attrNameLst>
                                      </p:cBhvr>
                                      <p:to>
                                        <a:schemeClr val="accent2"/>
                                      </p:to>
                                    </p:animClr>
                                    <p:set>
                                      <p:cBhvr>
                                        <p:cTn id="13" dur="500" fill="hold"/>
                                        <p:tgtEl>
                                          <p:spTgt spid="29"/>
                                        </p:tgtEl>
                                        <p:attrNameLst>
                                          <p:attrName>fill.type</p:attrName>
                                        </p:attrNameLst>
                                      </p:cBhvr>
                                      <p:to>
                                        <p:strVal val="solid"/>
                                      </p:to>
                                    </p:set>
                                    <p:set>
                                      <p:cBhvr>
                                        <p:cTn id="14" dur="500" fill="hold"/>
                                        <p:tgtEl>
                                          <p:spTgt spid="29"/>
                                        </p:tgtEl>
                                        <p:attrNameLst>
                                          <p:attrName>fill.on</p:attrName>
                                        </p:attrNameLst>
                                      </p:cBhvr>
                                      <p:to>
                                        <p:strVal val="true"/>
                                      </p:to>
                                    </p:set>
                                  </p:childTnLst>
                                </p:cTn>
                              </p:par>
                              <p:par>
                                <p:cTn id="15" presetID="3" presetClass="emph" presetSubtype="2" fill="hold" grpId="0" nodeType="withEffect">
                                  <p:stCondLst>
                                    <p:cond delay="0"/>
                                  </p:stCondLst>
                                  <p:childTnLst>
                                    <p:animClr clrSpc="rgb" dir="cw">
                                      <p:cBhvr override="childStyle">
                                        <p:cTn id="16" dur="500" fill="hold"/>
                                        <p:tgtEl>
                                          <p:spTgt spid="32"/>
                                        </p:tgtEl>
                                        <p:attrNameLst>
                                          <p:attrName>style.color</p:attrName>
                                        </p:attrNameLst>
                                      </p:cBhvr>
                                      <p:to>
                                        <a:srgbClr val="FFFFFF"/>
                                      </p:to>
                                    </p:animClr>
                                  </p:childTnLst>
                                </p:cTn>
                              </p:par>
                              <p:par>
                                <p:cTn id="17" presetID="3" presetClass="emph" presetSubtype="2" fill="hold" grpId="0" nodeType="withEffect">
                                  <p:stCondLst>
                                    <p:cond delay="0"/>
                                  </p:stCondLst>
                                  <p:childTnLst>
                                    <p:animClr clrSpc="rgb" dir="cw">
                                      <p:cBhvr override="childStyle">
                                        <p:cTn id="18" dur="500" fill="hold"/>
                                        <p:tgtEl>
                                          <p:spTgt spid="31"/>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大数据的特征：大数据定义</a:t>
            </a:r>
            <a:endParaRPr lang="zh-CN" altLang="en-US" dirty="0"/>
          </a:p>
        </p:txBody>
      </p:sp>
      <p:sp>
        <p:nvSpPr>
          <p:cNvPr id="3" name="内容占位符 2"/>
          <p:cNvSpPr>
            <a:spLocks noGrp="1"/>
          </p:cNvSpPr>
          <p:nvPr>
            <p:ph idx="1"/>
          </p:nvPr>
        </p:nvSpPr>
        <p:spPr>
          <a:xfrm>
            <a:off x="457200" y="1196752"/>
            <a:ext cx="8229600" cy="4678451"/>
          </a:xfrm>
        </p:spPr>
        <p:txBody>
          <a:bodyPr/>
          <a:lstStyle/>
          <a:p>
            <a:r>
              <a:rPr lang="zh-CN" altLang="en-US" sz="2800" dirty="0"/>
              <a:t>一个常见的大数据术语表（中英对照简版</a:t>
            </a:r>
            <a:r>
              <a:rPr lang="zh-CN" altLang="en-US" sz="2800" dirty="0" smtClean="0"/>
              <a:t>）：“大数据”指</a:t>
            </a:r>
            <a:r>
              <a:rPr lang="zh-CN" altLang="en-US" sz="2800" dirty="0"/>
              <a:t>无法在可承受的时间范围内用常规软件工具进行捕捉、管理和处理的数据集合</a:t>
            </a:r>
            <a:r>
              <a:rPr lang="zh-CN" altLang="en-US" sz="2800" dirty="0" smtClean="0"/>
              <a:t>。</a:t>
            </a:r>
            <a:endParaRPr lang="en-US" altLang="zh-CN" sz="2800" dirty="0" smtClean="0"/>
          </a:p>
          <a:p>
            <a:r>
              <a:rPr lang="en-US" altLang="zh-CN" sz="2800" dirty="0" smtClean="0"/>
              <a:t>Gartner</a:t>
            </a:r>
            <a:r>
              <a:rPr lang="zh-CN" altLang="en-US" sz="2800" dirty="0" smtClean="0"/>
              <a:t>：“大数据”</a:t>
            </a:r>
            <a:r>
              <a:rPr lang="zh-CN" altLang="en-US" sz="2800" dirty="0"/>
              <a:t>是需要新处理模式才能具有更强的决策力、洞察发现力和流程优化能力的海量、高增长率和多样化的信息资产</a:t>
            </a:r>
            <a:r>
              <a:rPr lang="zh-CN" altLang="en-US" sz="2800" dirty="0" smtClean="0"/>
              <a:t>。</a:t>
            </a:r>
            <a:endParaRPr lang="en-US" altLang="zh-CN" sz="2800" dirty="0" smtClean="0"/>
          </a:p>
          <a:p>
            <a:r>
              <a:rPr lang="zh-CN" altLang="en-US" sz="2800" dirty="0"/>
              <a:t>麦肯锡全球</a:t>
            </a:r>
            <a:r>
              <a:rPr lang="zh-CN" altLang="en-US" sz="2800" dirty="0" smtClean="0"/>
              <a:t>研究所：</a:t>
            </a:r>
            <a:r>
              <a:rPr lang="zh-CN" altLang="en-US" sz="2800" dirty="0"/>
              <a:t>一种规模大到在获取、存储、管理、分析方面大大超出了传统数据库软件工具能力范围的数据集合，具有海量的数据规模、快速的数据流转、多样的数据类型和价值密度低四大特征。</a:t>
            </a:r>
          </a:p>
        </p:txBody>
      </p:sp>
      <p:sp>
        <p:nvSpPr>
          <p:cNvPr id="6" name="灯片编号占位符 5"/>
          <p:cNvSpPr>
            <a:spLocks noGrp="1"/>
          </p:cNvSpPr>
          <p:nvPr>
            <p:ph type="sldNum" sz="quarter" idx="12"/>
          </p:nvPr>
        </p:nvSpPr>
        <p:spPr/>
        <p:txBody>
          <a:bodyPr/>
          <a:lstStyle/>
          <a:p>
            <a:pPr>
              <a:defRPr/>
            </a:pPr>
            <a:fld id="{73B3C56C-5700-4E55-BF40-61423C59FA56}" type="slidenum">
              <a:rPr lang="zh-CN" altLang="en-US" smtClean="0"/>
              <a:pPr>
                <a:defRPr/>
              </a:pPr>
              <a:t>18</a:t>
            </a:fld>
            <a:endParaRPr lang="zh-CN" altLang="en-US" dirty="0"/>
          </a:p>
        </p:txBody>
      </p:sp>
    </p:spTree>
    <p:extLst>
      <p:ext uri="{BB962C8B-B14F-4D97-AF65-F5344CB8AC3E}">
        <p14:creationId xmlns:p14="http://schemas.microsoft.com/office/powerpoint/2010/main" val="3516662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r>
              <a:rPr lang="zh-CN" altLang="en-US" dirty="0" smtClean="0"/>
              <a:t>大数据的特征：</a:t>
            </a:r>
            <a:r>
              <a:rPr lang="en-US" altLang="zh-CN" dirty="0" smtClean="0"/>
              <a:t>4V</a:t>
            </a:r>
            <a:endParaRPr lang="zh-CN" altLang="en-US" dirty="0" smtClean="0"/>
          </a:p>
        </p:txBody>
      </p:sp>
      <p:pic>
        <p:nvPicPr>
          <p:cNvPr id="11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93" y="1268760"/>
            <a:ext cx="9022179"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19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大数据处理技术</a:t>
            </a:r>
            <a:r>
              <a:rPr lang="en-US" altLang="zh-CN" dirty="0"/>
              <a:t>(</a:t>
            </a:r>
            <a:r>
              <a:rPr lang="en-US" altLang="zh-CN" dirty="0" smtClean="0"/>
              <a:t>19-20-1)-</a:t>
            </a:r>
            <a:r>
              <a:rPr lang="zh-CN" altLang="en-US" dirty="0" smtClean="0"/>
              <a:t>微信群</a:t>
            </a:r>
            <a:endParaRPr lang="zh-CN" altLang="en-US" dirty="0"/>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2</a:t>
            </a:fld>
            <a:endParaRPr lang="zh-CN" altLang="en-US" dirty="0"/>
          </a:p>
        </p:txBody>
      </p:sp>
      <p:pic>
        <p:nvPicPr>
          <p:cNvPr id="5" name="图片 4"/>
          <p:cNvPicPr>
            <a:picLocks noChangeAspect="1"/>
          </p:cNvPicPr>
          <p:nvPr/>
        </p:nvPicPr>
        <p:blipFill>
          <a:blip r:embed="rId2"/>
          <a:stretch>
            <a:fillRect/>
          </a:stretch>
        </p:blipFill>
        <p:spPr>
          <a:xfrm>
            <a:off x="2503717" y="1003316"/>
            <a:ext cx="4136565" cy="5499896"/>
          </a:xfrm>
          <a:prstGeom prst="rect">
            <a:avLst/>
          </a:prstGeom>
        </p:spPr>
      </p:pic>
    </p:spTree>
    <p:extLst>
      <p:ext uri="{BB962C8B-B14F-4D97-AF65-F5344CB8AC3E}">
        <p14:creationId xmlns:p14="http://schemas.microsoft.com/office/powerpoint/2010/main" val="30936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dirty="0"/>
              <a:t>大数据的特征：</a:t>
            </a:r>
            <a:r>
              <a:rPr lang="en-US" altLang="zh-CN" dirty="0" smtClean="0"/>
              <a:t>4V-Volume</a:t>
            </a:r>
            <a:endParaRPr lang="zh-CN" altLang="en-US" dirty="0" smtClean="0"/>
          </a:p>
        </p:txBody>
      </p:sp>
      <p:sp>
        <p:nvSpPr>
          <p:cNvPr id="12291" name="Rectangle 6"/>
          <p:cNvSpPr>
            <a:spLocks noChangeArrowheads="1"/>
          </p:cNvSpPr>
          <p:nvPr/>
        </p:nvSpPr>
        <p:spPr bwMode="auto">
          <a:xfrm>
            <a:off x="381000" y="1040904"/>
            <a:ext cx="8229600" cy="1524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Tx/>
              <a:buNone/>
            </a:pPr>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576290"/>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p:cNvSpPr txBox="1">
            <a:spLocks noChangeArrowheads="1"/>
          </p:cNvSpPr>
          <p:nvPr/>
        </p:nvSpPr>
        <p:spPr bwMode="auto">
          <a:xfrm>
            <a:off x="683568" y="1049104"/>
            <a:ext cx="7772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Clr>
                <a:srgbClr val="FF3300"/>
              </a:buClr>
              <a:buFont typeface="Wingdings" pitchFamily="2" charset="2"/>
              <a:buChar char="n"/>
            </a:pPr>
            <a:r>
              <a:rPr lang="zh-CN" altLang="en-US" dirty="0">
                <a:latin typeface="微软雅黑" pitchFamily="34" charset="-122"/>
                <a:ea typeface="微软雅黑" pitchFamily="34" charset="-122"/>
              </a:rPr>
              <a:t>根据</a:t>
            </a:r>
            <a:r>
              <a:rPr lang="en-US" altLang="zh-CN" dirty="0">
                <a:latin typeface="微软雅黑" pitchFamily="34" charset="-122"/>
                <a:ea typeface="微软雅黑" pitchFamily="34" charset="-122"/>
              </a:rPr>
              <a:t>IDC</a:t>
            </a:r>
            <a:r>
              <a:rPr lang="zh-CN" altLang="en-US" dirty="0">
                <a:latin typeface="微软雅黑" pitchFamily="34" charset="-122"/>
                <a:ea typeface="微软雅黑" pitchFamily="34" charset="-122"/>
              </a:rPr>
              <a:t>作出的估测，数据一直都在以每年</a:t>
            </a:r>
            <a:r>
              <a:rPr lang="en-US" altLang="zh-CN" dirty="0">
                <a:latin typeface="微软雅黑" pitchFamily="34" charset="-122"/>
                <a:ea typeface="微软雅黑" pitchFamily="34" charset="-122"/>
              </a:rPr>
              <a:t>50%</a:t>
            </a:r>
            <a:r>
              <a:rPr lang="zh-CN" altLang="en-US" dirty="0">
                <a:latin typeface="微软雅黑" pitchFamily="34" charset="-122"/>
                <a:ea typeface="微软雅黑" pitchFamily="34" charset="-122"/>
              </a:rPr>
              <a:t>的速度增长，也就是说每两年就增长一倍（大数据摩尔定律）</a:t>
            </a:r>
          </a:p>
          <a:p>
            <a:pPr eaLnBrk="1" hangingPunct="1">
              <a:buClr>
                <a:srgbClr val="FF3300"/>
              </a:buClr>
              <a:buFont typeface="Wingdings" pitchFamily="2" charset="2"/>
              <a:buChar char="n"/>
            </a:pPr>
            <a:r>
              <a:rPr lang="zh-CN" altLang="en-US" dirty="0">
                <a:latin typeface="微软雅黑" pitchFamily="34" charset="-122"/>
                <a:ea typeface="微软雅黑" pitchFamily="34" charset="-122"/>
              </a:rPr>
              <a:t>人类在最近两年产生的数据量相当于之前产生的全部数据量</a:t>
            </a:r>
          </a:p>
          <a:p>
            <a:pPr eaLnBrk="1" hangingPunct="1">
              <a:buClr>
                <a:srgbClr val="FF3300"/>
              </a:buClr>
              <a:buFont typeface="Wingdings" pitchFamily="2" charset="2"/>
              <a:buChar char="n"/>
            </a:pPr>
            <a:r>
              <a:rPr lang="zh-CN" altLang="en-US" dirty="0">
                <a:latin typeface="微软雅黑" pitchFamily="34" charset="-122"/>
                <a:ea typeface="微软雅黑" pitchFamily="34" charset="-122"/>
              </a:rPr>
              <a:t>预计到</a:t>
            </a:r>
            <a:r>
              <a:rPr lang="en-US" altLang="zh-CN" dirty="0">
                <a:latin typeface="微软雅黑" pitchFamily="34" charset="-122"/>
                <a:ea typeface="微软雅黑" pitchFamily="34" charset="-122"/>
              </a:rPr>
              <a:t>2020</a:t>
            </a:r>
            <a:r>
              <a:rPr lang="zh-CN" altLang="en-US" dirty="0">
                <a:latin typeface="微软雅黑" pitchFamily="34" charset="-122"/>
                <a:ea typeface="微软雅黑" pitchFamily="34" charset="-122"/>
              </a:rPr>
              <a:t>年，全球将总共拥有</a:t>
            </a:r>
            <a:r>
              <a:rPr lang="en-US" altLang="zh-CN" dirty="0">
                <a:latin typeface="微软雅黑" pitchFamily="34" charset="-122"/>
                <a:ea typeface="微软雅黑" pitchFamily="34" charset="-122"/>
              </a:rPr>
              <a:t>35ZB</a:t>
            </a:r>
            <a:r>
              <a:rPr lang="zh-CN" altLang="en-US" dirty="0">
                <a:latin typeface="微软雅黑" pitchFamily="34" charset="-122"/>
                <a:ea typeface="微软雅黑" pitchFamily="34" charset="-122"/>
              </a:rPr>
              <a:t>的数据量，相较于</a:t>
            </a:r>
            <a:r>
              <a:rPr lang="en-US" altLang="zh-CN" dirty="0">
                <a:latin typeface="微软雅黑" pitchFamily="34" charset="-122"/>
                <a:ea typeface="微软雅黑" pitchFamily="34" charset="-122"/>
              </a:rPr>
              <a:t>2010</a:t>
            </a:r>
            <a:r>
              <a:rPr lang="zh-CN" altLang="en-US" dirty="0">
                <a:latin typeface="微软雅黑" pitchFamily="34" charset="-122"/>
                <a:ea typeface="微软雅黑" pitchFamily="34" charset="-122"/>
              </a:rPr>
              <a:t>年，数据量将增长近</a:t>
            </a:r>
            <a:r>
              <a:rPr lang="en-US" altLang="zh-CN" dirty="0">
                <a:latin typeface="微软雅黑" pitchFamily="34" charset="-122"/>
                <a:ea typeface="微软雅黑" pitchFamily="34" charset="-122"/>
              </a:rPr>
              <a:t>30</a:t>
            </a:r>
            <a:r>
              <a:rPr lang="zh-CN" altLang="en-US" dirty="0">
                <a:latin typeface="微软雅黑" pitchFamily="34" charset="-122"/>
                <a:ea typeface="微软雅黑" pitchFamily="34" charset="-122"/>
              </a:rPr>
              <a:t>倍</a:t>
            </a:r>
          </a:p>
        </p:txBody>
      </p:sp>
      <p:pic>
        <p:nvPicPr>
          <p:cNvPr id="122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19" y="2874147"/>
            <a:ext cx="5306751" cy="343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a:t>大数据的特征：</a:t>
            </a:r>
            <a:r>
              <a:rPr lang="en-US" altLang="zh-CN" dirty="0" smtClean="0"/>
              <a:t>4V-Veriety</a:t>
            </a:r>
            <a:endParaRPr lang="zh-CN" altLang="en-US" dirty="0" smtClean="0"/>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828800"/>
            <a:ext cx="4083050"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5"/>
          <p:cNvSpPr>
            <a:spLocks noChangeArrowheads="1"/>
          </p:cNvSpPr>
          <p:nvPr/>
        </p:nvSpPr>
        <p:spPr bwMode="auto">
          <a:xfrm>
            <a:off x="4724400" y="1752600"/>
            <a:ext cx="6858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Tx/>
              <a:buNone/>
            </a:pPr>
            <a:endParaRPr lang="zh-CN" altLang="en-US"/>
          </a:p>
        </p:txBody>
      </p:sp>
      <p:sp>
        <p:nvSpPr>
          <p:cNvPr id="13317" name="Rectangle 3"/>
          <p:cNvSpPr>
            <a:spLocks noChangeArrowheads="1"/>
          </p:cNvSpPr>
          <p:nvPr/>
        </p:nvSpPr>
        <p:spPr bwMode="auto">
          <a:xfrm>
            <a:off x="381000" y="1412776"/>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FF3300"/>
              </a:buClr>
              <a:buFont typeface="Wingdings" pitchFamily="2" charset="2"/>
              <a:buChar char="n"/>
            </a:pPr>
            <a:r>
              <a:rPr lang="zh-CN" altLang="en-US" sz="2400" dirty="0"/>
              <a:t>大数据是由结构化和非结构化数据组成的</a:t>
            </a:r>
          </a:p>
          <a:p>
            <a:pPr marL="742950" lvl="1" indent="-285750" eaLnBrk="0" hangingPunct="0">
              <a:spcBef>
                <a:spcPct val="20000"/>
              </a:spcBef>
              <a:buFontTx/>
              <a:buChar char="–"/>
            </a:pPr>
            <a:r>
              <a:rPr lang="en-US" altLang="zh-CN" sz="2400" dirty="0"/>
              <a:t>10%</a:t>
            </a:r>
            <a:r>
              <a:rPr lang="zh-CN" altLang="en-US" sz="2400" dirty="0"/>
              <a:t>的结构化数据，存储在数据库中</a:t>
            </a:r>
          </a:p>
          <a:p>
            <a:pPr marL="742950" lvl="1" indent="-285750" eaLnBrk="0" hangingPunct="0">
              <a:spcBef>
                <a:spcPct val="20000"/>
              </a:spcBef>
              <a:buFontTx/>
              <a:buChar char="–"/>
            </a:pPr>
            <a:r>
              <a:rPr lang="en-US" altLang="zh-CN" sz="2400" dirty="0"/>
              <a:t>90%</a:t>
            </a:r>
            <a:r>
              <a:rPr lang="zh-CN" altLang="en-US" sz="2400" dirty="0"/>
              <a:t>的非结构化数据，它们与人类信息密切相关</a:t>
            </a:r>
          </a:p>
          <a:p>
            <a:pPr marL="342900" indent="-342900" eaLnBrk="0" hangingPunct="0">
              <a:spcBef>
                <a:spcPct val="20000"/>
              </a:spcBef>
              <a:buClr>
                <a:srgbClr val="FF3300"/>
              </a:buClr>
              <a:buFont typeface="Wingdings" pitchFamily="2" charset="2"/>
              <a:buChar char="n"/>
            </a:pPr>
            <a:r>
              <a:rPr lang="zh-CN" altLang="en-US" sz="2400" dirty="0"/>
              <a:t>非结构化数据类型多样</a:t>
            </a:r>
          </a:p>
          <a:p>
            <a:pPr marL="742950" lvl="1" indent="-285750" eaLnBrk="0" hangingPunct="0">
              <a:spcBef>
                <a:spcPct val="20000"/>
              </a:spcBef>
              <a:buFontTx/>
              <a:buChar char="–"/>
            </a:pPr>
            <a:r>
              <a:rPr lang="zh-CN" altLang="en-US" sz="2400" dirty="0"/>
              <a:t>邮件、视频、微博</a:t>
            </a:r>
          </a:p>
          <a:p>
            <a:pPr marL="742950" lvl="1" indent="-285750" eaLnBrk="0" hangingPunct="0">
              <a:spcBef>
                <a:spcPct val="20000"/>
              </a:spcBef>
              <a:buFontTx/>
              <a:buChar char="–"/>
            </a:pPr>
            <a:r>
              <a:rPr lang="zh-CN" altLang="en-US" sz="2400" dirty="0"/>
              <a:t>位置信息、链接信息</a:t>
            </a:r>
          </a:p>
          <a:p>
            <a:pPr marL="742950" lvl="1" indent="-285750" eaLnBrk="0" hangingPunct="0">
              <a:spcBef>
                <a:spcPct val="20000"/>
              </a:spcBef>
              <a:buFontTx/>
              <a:buChar char="–"/>
            </a:pPr>
            <a:r>
              <a:rPr lang="zh-CN" altLang="en-US" sz="2400" dirty="0"/>
              <a:t>手机呼叫、网页点击</a:t>
            </a:r>
          </a:p>
          <a:p>
            <a:pPr marL="742950" lvl="1" indent="-285750" eaLnBrk="0" hangingPunct="0">
              <a:spcBef>
                <a:spcPct val="20000"/>
              </a:spcBef>
              <a:buFontTx/>
              <a:buChar char="–"/>
            </a:pPr>
            <a:r>
              <a:rPr lang="en-US" altLang="zh-CN" sz="2400" dirty="0"/>
              <a:t>“</a:t>
            </a:r>
            <a:r>
              <a:rPr lang="zh-CN" altLang="en-US" sz="2400" dirty="0"/>
              <a:t>长微博”</a:t>
            </a:r>
          </a:p>
          <a:p>
            <a:pPr marL="342900" indent="-342900" eaLnBrk="0" hangingPunct="0">
              <a:spcBef>
                <a:spcPct val="20000"/>
              </a:spcBef>
              <a:buFontTx/>
              <a:buChar char="•"/>
            </a:pPr>
            <a:endParaRPr lang="zh-CN" altLang="en-US" dirty="0"/>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大数据的特征：</a:t>
            </a:r>
            <a:r>
              <a:rPr lang="en-US" altLang="zh-CN" dirty="0" smtClean="0"/>
              <a:t>4V-Velocity</a:t>
            </a:r>
            <a:endParaRPr lang="zh-CN" altLang="en-US" dirty="0" smtClean="0"/>
          </a:p>
        </p:txBody>
      </p:sp>
      <p:sp>
        <p:nvSpPr>
          <p:cNvPr id="14339" name="Rectangle 3"/>
          <p:cNvSpPr>
            <a:spLocks noChangeArrowheads="1"/>
          </p:cNvSpPr>
          <p:nvPr/>
        </p:nvSpPr>
        <p:spPr bwMode="auto">
          <a:xfrm>
            <a:off x="457200" y="1196752"/>
            <a:ext cx="8458200" cy="49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FF3300"/>
              </a:buClr>
              <a:buFont typeface="Wingdings" pitchFamily="2" charset="2"/>
              <a:buChar char="p"/>
            </a:pPr>
            <a:r>
              <a:rPr lang="zh-CN" altLang="en-US" sz="2000" dirty="0"/>
              <a:t>从数据的生成到消耗，时间窗口非常小，可用于生成决策的时间非常少</a:t>
            </a:r>
          </a:p>
          <a:p>
            <a:pPr marL="342900" indent="-342900" eaLnBrk="0" hangingPunct="0">
              <a:spcBef>
                <a:spcPct val="20000"/>
              </a:spcBef>
              <a:buClr>
                <a:srgbClr val="FF3300"/>
              </a:buClr>
              <a:buFont typeface="Wingdings" pitchFamily="2" charset="2"/>
              <a:buChar char="p"/>
            </a:pPr>
            <a:r>
              <a:rPr lang="en-US" altLang="zh-CN" sz="2000" dirty="0"/>
              <a:t>1</a:t>
            </a:r>
            <a:r>
              <a:rPr lang="zh-CN" altLang="en-US" sz="2000" dirty="0"/>
              <a:t>秒定律：这一点也是和传统的数据挖掘技术有着本质的不同</a:t>
            </a:r>
          </a:p>
        </p:txBody>
      </p:sp>
      <p:pic>
        <p:nvPicPr>
          <p:cNvPr id="14340" name="Picture 7" descr="http://img.jrjimg.cn/2012/12/201212241242059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16832"/>
            <a:ext cx="7804104" cy="44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dirty="0"/>
              <a:t>大数据的特征：</a:t>
            </a:r>
            <a:r>
              <a:rPr lang="en-US" altLang="zh-CN" dirty="0" smtClean="0"/>
              <a:t>4V-Volume</a:t>
            </a:r>
            <a:endParaRPr lang="zh-CN" altLang="en-US" dirty="0" smtClean="0"/>
          </a:p>
        </p:txBody>
      </p:sp>
      <p:sp>
        <p:nvSpPr>
          <p:cNvPr id="15363" name="Rectangle 3"/>
          <p:cNvSpPr>
            <a:spLocks noChangeArrowheads="1"/>
          </p:cNvSpPr>
          <p:nvPr/>
        </p:nvSpPr>
        <p:spPr bwMode="auto">
          <a:xfrm>
            <a:off x="381000" y="1083568"/>
            <a:ext cx="8229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FF3300"/>
              </a:buClr>
              <a:buFontTx/>
              <a:buNone/>
            </a:pPr>
            <a:r>
              <a:rPr lang="en-US" altLang="zh-CN" dirty="0"/>
              <a:t>	</a:t>
            </a:r>
            <a:r>
              <a:rPr lang="zh-CN" altLang="en-US" sz="2400" b="1" dirty="0"/>
              <a:t>价值密度低，商业价值高</a:t>
            </a:r>
            <a:endParaRPr lang="en-US" altLang="zh-CN" sz="2400" b="1" dirty="0"/>
          </a:p>
          <a:p>
            <a:pPr marL="342900" indent="-342900" eaLnBrk="0" hangingPunct="0">
              <a:spcBef>
                <a:spcPct val="20000"/>
              </a:spcBef>
              <a:buClr>
                <a:srgbClr val="FF3300"/>
              </a:buClr>
              <a:buFontTx/>
              <a:buNone/>
            </a:pPr>
            <a:r>
              <a:rPr lang="en-US" altLang="zh-CN" sz="2400" dirty="0"/>
              <a:t>	</a:t>
            </a:r>
            <a:r>
              <a:rPr lang="zh-CN" altLang="en-US" sz="2400" dirty="0"/>
              <a:t>以视频为例，连续不间断监控过程中，可能有用的数据仅仅有一两秒，但是具有很高的商业价值</a:t>
            </a:r>
          </a:p>
        </p:txBody>
      </p:sp>
      <p:pic>
        <p:nvPicPr>
          <p:cNvPr id="15364" name="Picture 7" descr="http://cache.d1net.com/uploadfile/2013/0619/201306190120364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371700"/>
            <a:ext cx="476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9" descr="http://himg2.huanqiu.com/attachment2010/2013/1210/2013121010004328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653136"/>
            <a:ext cx="26289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大数据的特性</a:t>
            </a:r>
            <a:r>
              <a:rPr lang="zh-CN" altLang="en-US" dirty="0"/>
              <a:t>：</a:t>
            </a:r>
            <a:r>
              <a:rPr lang="en-US" altLang="zh-CN" dirty="0" smtClean="0">
                <a:latin typeface="Palatino Linotype" pitchFamily="18" charset="0"/>
              </a:rPr>
              <a:t>HACE</a:t>
            </a:r>
            <a:r>
              <a:rPr lang="zh-CN" altLang="en-US" dirty="0" smtClean="0"/>
              <a:t>理论</a:t>
            </a:r>
            <a:endParaRPr lang="zh-CN" altLang="en-US" dirty="0"/>
          </a:p>
        </p:txBody>
      </p:sp>
      <p:sp>
        <p:nvSpPr>
          <p:cNvPr id="6" name="Freeform 4"/>
          <p:cNvSpPr>
            <a:spLocks/>
          </p:cNvSpPr>
          <p:nvPr/>
        </p:nvSpPr>
        <p:spPr bwMode="auto">
          <a:xfrm>
            <a:off x="3131840" y="1277144"/>
            <a:ext cx="2535535" cy="1770062"/>
          </a:xfrm>
          <a:custGeom>
            <a:avLst/>
            <a:gdLst>
              <a:gd name="T0" fmla="*/ 0 w 873"/>
              <a:gd name="T1" fmla="*/ 0 h 895"/>
              <a:gd name="T2" fmla="*/ 0 w 873"/>
              <a:gd name="T3" fmla="*/ 1770062 h 895"/>
              <a:gd name="T4" fmla="*/ 2552700 w 873"/>
              <a:gd name="T5" fmla="*/ 1770062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7" name="Freeform 5"/>
          <p:cNvSpPr>
            <a:spLocks/>
          </p:cNvSpPr>
          <p:nvPr/>
        </p:nvSpPr>
        <p:spPr bwMode="auto">
          <a:xfrm rot="5400000">
            <a:off x="6853099" y="2135847"/>
            <a:ext cx="1317625" cy="3143522"/>
          </a:xfrm>
          <a:custGeom>
            <a:avLst/>
            <a:gdLst>
              <a:gd name="T0" fmla="*/ 0 w 873"/>
              <a:gd name="T1" fmla="*/ 0 h 895"/>
              <a:gd name="T2" fmla="*/ 0 w 873"/>
              <a:gd name="T3" fmla="*/ 4133850 h 895"/>
              <a:gd name="T4" fmla="*/ 1317625 w 873"/>
              <a:gd name="T5" fmla="*/ 4133850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8" name="Freeform 6"/>
          <p:cNvSpPr>
            <a:spLocks/>
          </p:cNvSpPr>
          <p:nvPr/>
        </p:nvSpPr>
        <p:spPr bwMode="auto">
          <a:xfrm flipH="1" flipV="1">
            <a:off x="3131840" y="4509291"/>
            <a:ext cx="2535534" cy="731837"/>
          </a:xfrm>
          <a:custGeom>
            <a:avLst/>
            <a:gdLst>
              <a:gd name="T0" fmla="*/ 0 w 873"/>
              <a:gd name="T1" fmla="*/ 0 h 895"/>
              <a:gd name="T2" fmla="*/ 0 w 873"/>
              <a:gd name="T3" fmla="*/ 731837 h 895"/>
              <a:gd name="T4" fmla="*/ 2552700 w 873"/>
              <a:gd name="T5" fmla="*/ 731837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9" name="Freeform 7"/>
          <p:cNvSpPr>
            <a:spLocks/>
          </p:cNvSpPr>
          <p:nvPr/>
        </p:nvSpPr>
        <p:spPr bwMode="auto">
          <a:xfrm rot="5400000" flipH="1" flipV="1">
            <a:off x="1108947" y="2630410"/>
            <a:ext cx="1317621" cy="2440140"/>
          </a:xfrm>
          <a:custGeom>
            <a:avLst/>
            <a:gdLst>
              <a:gd name="T0" fmla="*/ 0 w 873"/>
              <a:gd name="T1" fmla="*/ 0 h 895"/>
              <a:gd name="T2" fmla="*/ 0 w 873"/>
              <a:gd name="T3" fmla="*/ 1676400 h 895"/>
              <a:gd name="T4" fmla="*/ 1317625 w 873"/>
              <a:gd name="T5" fmla="*/ 1676400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cap="flat" cmpd="sng">
            <a:solidFill>
              <a:schemeClr val="hlink"/>
            </a:solidFill>
            <a:prstDash val="solid"/>
            <a:round/>
            <a:headEnd/>
            <a:tailEnd/>
          </a:ln>
        </p:spPr>
        <p:txBody>
          <a:bodyPr wrap="none" lIns="0" tIns="0" rIns="0" bIns="0" anchor="ctr"/>
          <a:lstStyle/>
          <a:p>
            <a:endParaRPr lang="zh-CN" altLang="en-US"/>
          </a:p>
        </p:txBody>
      </p:sp>
      <p:sp>
        <p:nvSpPr>
          <p:cNvPr id="10" name="Rectangle 8"/>
          <p:cNvSpPr>
            <a:spLocks noChangeArrowheads="1"/>
          </p:cNvSpPr>
          <p:nvPr/>
        </p:nvSpPr>
        <p:spPr bwMode="auto">
          <a:xfrm>
            <a:off x="3418532" y="3461544"/>
            <a:ext cx="1962150" cy="704850"/>
          </a:xfrm>
          <a:prstGeom prst="rect">
            <a:avLst/>
          </a:prstGeom>
          <a:solidFill>
            <a:schemeClr val="hlink"/>
          </a:solidFill>
          <a:ln w="6350">
            <a:solidFill>
              <a:schemeClr val="hlink"/>
            </a:solidFill>
            <a:miter lim="800000"/>
            <a:headEnd/>
            <a:tailEnd/>
          </a:ln>
        </p:spPr>
        <p:txBody>
          <a:bodyPr wrap="none" lIns="0" tIns="0" rIns="0" bIns="0" anchor="ctr"/>
          <a:lstStyle/>
          <a:p>
            <a:pPr algn="ctr"/>
            <a:r>
              <a:rPr lang="en-US" altLang="zh-CN" sz="2000" b="1" dirty="0" smtClean="0">
                <a:solidFill>
                  <a:schemeClr val="bg1"/>
                </a:solidFill>
                <a:latin typeface="Palatino Linotype" pitchFamily="18" charset="0"/>
              </a:rPr>
              <a:t>HACE</a:t>
            </a:r>
            <a:r>
              <a:rPr lang="zh-CN" altLang="en-US" sz="2000" b="1" dirty="0" smtClean="0">
                <a:solidFill>
                  <a:schemeClr val="bg1"/>
                </a:solidFill>
                <a:latin typeface="Calibri" pitchFamily="34" charset="0"/>
              </a:rPr>
              <a:t>理论</a:t>
            </a:r>
            <a:endParaRPr lang="zh-CN" altLang="en-US" sz="2000" b="1" dirty="0">
              <a:solidFill>
                <a:schemeClr val="bg1"/>
              </a:solidFill>
              <a:latin typeface="Calibri" pitchFamily="34" charset="0"/>
            </a:endParaRPr>
          </a:p>
        </p:txBody>
      </p:sp>
      <p:sp>
        <p:nvSpPr>
          <p:cNvPr id="11" name="Rectangle 9"/>
          <p:cNvSpPr>
            <a:spLocks noChangeArrowheads="1"/>
          </p:cNvSpPr>
          <p:nvPr/>
        </p:nvSpPr>
        <p:spPr bwMode="auto">
          <a:xfrm>
            <a:off x="8812213" y="3124994"/>
            <a:ext cx="271462" cy="271462"/>
          </a:xfrm>
          <a:prstGeom prst="rect">
            <a:avLst/>
          </a:prstGeom>
          <a:solidFill>
            <a:schemeClr val="hlink"/>
          </a:solidFill>
          <a:ln w="9525">
            <a:noFill/>
            <a:miter lim="800000"/>
            <a:headEnd/>
            <a:tailEnd/>
          </a:ln>
        </p:spPr>
        <p:txBody>
          <a:bodyPr wrap="none" lIns="0" tIns="0" rIns="0" bIns="0" anchor="ctr"/>
          <a:lstStyle/>
          <a:p>
            <a:pPr algn="ctr" eaLnBrk="0" hangingPunct="0"/>
            <a:r>
              <a:rPr lang="en-US" altLang="zh-CN" sz="1200" b="1" dirty="0">
                <a:solidFill>
                  <a:schemeClr val="bg1"/>
                </a:solidFill>
                <a:latin typeface="Calibri" pitchFamily="34" charset="0"/>
              </a:rPr>
              <a:t>4</a:t>
            </a:r>
            <a:endParaRPr lang="zh-CN" altLang="en-US" sz="1200" b="1" dirty="0">
              <a:solidFill>
                <a:schemeClr val="bg1"/>
              </a:solidFill>
              <a:latin typeface="Calibri" pitchFamily="34" charset="0"/>
            </a:endParaRPr>
          </a:p>
        </p:txBody>
      </p:sp>
      <p:sp>
        <p:nvSpPr>
          <p:cNvPr id="12" name="Rectangle 10"/>
          <p:cNvSpPr>
            <a:spLocks noChangeArrowheads="1"/>
          </p:cNvSpPr>
          <p:nvPr/>
        </p:nvSpPr>
        <p:spPr bwMode="auto">
          <a:xfrm>
            <a:off x="5244950" y="5056462"/>
            <a:ext cx="271463" cy="271462"/>
          </a:xfrm>
          <a:prstGeom prst="rect">
            <a:avLst/>
          </a:prstGeom>
          <a:solidFill>
            <a:schemeClr val="hlink"/>
          </a:solidFill>
          <a:ln w="9525">
            <a:noFill/>
            <a:miter lim="800000"/>
            <a:headEnd/>
            <a:tailEnd/>
          </a:ln>
        </p:spPr>
        <p:txBody>
          <a:bodyPr wrap="none" lIns="0" tIns="0" rIns="0" bIns="0" anchor="ctr"/>
          <a:lstStyle/>
          <a:p>
            <a:pPr algn="ctr" eaLnBrk="0" hangingPunct="0"/>
            <a:r>
              <a:rPr lang="en-US" altLang="zh-CN" sz="1200" b="1" dirty="0">
                <a:solidFill>
                  <a:schemeClr val="bg1"/>
                </a:solidFill>
                <a:latin typeface="Calibri" pitchFamily="34" charset="0"/>
              </a:rPr>
              <a:t>1</a:t>
            </a:r>
            <a:endParaRPr lang="zh-CN" altLang="en-US" sz="1200" b="1" dirty="0">
              <a:solidFill>
                <a:schemeClr val="bg1"/>
              </a:solidFill>
              <a:latin typeface="Calibri" pitchFamily="34" charset="0"/>
            </a:endParaRPr>
          </a:p>
        </p:txBody>
      </p:sp>
      <p:sp>
        <p:nvSpPr>
          <p:cNvPr id="13" name="Rectangle 11"/>
          <p:cNvSpPr>
            <a:spLocks noChangeArrowheads="1"/>
          </p:cNvSpPr>
          <p:nvPr/>
        </p:nvSpPr>
        <p:spPr bwMode="auto">
          <a:xfrm>
            <a:off x="547688" y="4166394"/>
            <a:ext cx="271462" cy="271462"/>
          </a:xfrm>
          <a:prstGeom prst="rect">
            <a:avLst/>
          </a:prstGeom>
          <a:solidFill>
            <a:schemeClr val="hlink"/>
          </a:solidFill>
          <a:ln w="9525">
            <a:noFill/>
            <a:miter lim="800000"/>
            <a:headEnd/>
            <a:tailEnd/>
          </a:ln>
        </p:spPr>
        <p:txBody>
          <a:bodyPr wrap="none" lIns="0" tIns="0" rIns="0" bIns="0" anchor="ctr"/>
          <a:lstStyle/>
          <a:p>
            <a:pPr algn="ctr" eaLnBrk="0" hangingPunct="0"/>
            <a:r>
              <a:rPr lang="en-US" altLang="zh-CN" sz="1200" b="1" dirty="0" smtClean="0">
                <a:solidFill>
                  <a:schemeClr val="bg1"/>
                </a:solidFill>
                <a:latin typeface="Calibri" pitchFamily="34" charset="0"/>
              </a:rPr>
              <a:t>2</a:t>
            </a:r>
            <a:endParaRPr lang="zh-CN" altLang="en-US" sz="1200" b="1" dirty="0">
              <a:solidFill>
                <a:schemeClr val="bg1"/>
              </a:solidFill>
              <a:latin typeface="Calibri" pitchFamily="34" charset="0"/>
            </a:endParaRPr>
          </a:p>
        </p:txBody>
      </p:sp>
      <p:sp>
        <p:nvSpPr>
          <p:cNvPr id="15" name="Rectangle 16"/>
          <p:cNvSpPr>
            <a:spLocks noChangeArrowheads="1"/>
          </p:cNvSpPr>
          <p:nvPr/>
        </p:nvSpPr>
        <p:spPr bwMode="auto">
          <a:xfrm>
            <a:off x="3282800" y="1374321"/>
            <a:ext cx="271463" cy="271462"/>
          </a:xfrm>
          <a:prstGeom prst="rect">
            <a:avLst/>
          </a:prstGeom>
          <a:solidFill>
            <a:schemeClr val="hlink"/>
          </a:solidFill>
          <a:ln w="9525">
            <a:noFill/>
            <a:miter lim="800000"/>
            <a:headEnd/>
            <a:tailEnd/>
          </a:ln>
        </p:spPr>
        <p:txBody>
          <a:bodyPr wrap="none" lIns="0" tIns="0" rIns="0" bIns="0" anchor="ctr"/>
          <a:lstStyle/>
          <a:p>
            <a:pPr algn="ctr" eaLnBrk="0" hangingPunct="0"/>
            <a:r>
              <a:rPr lang="en-US" altLang="zh-CN" sz="1200" b="1" dirty="0" smtClean="0">
                <a:solidFill>
                  <a:schemeClr val="bg1"/>
                </a:solidFill>
                <a:latin typeface="Calibri" pitchFamily="34" charset="0"/>
              </a:rPr>
              <a:t>2</a:t>
            </a:r>
            <a:endParaRPr lang="en-US" altLang="zh-CN" sz="1200" b="1" dirty="0">
              <a:solidFill>
                <a:schemeClr val="bg1"/>
              </a:solidFill>
              <a:latin typeface="Calibri" pitchFamily="34" charset="0"/>
            </a:endParaRPr>
          </a:p>
        </p:txBody>
      </p:sp>
      <p:sp>
        <p:nvSpPr>
          <p:cNvPr id="22" name="Text Box 12"/>
          <p:cNvSpPr txBox="1">
            <a:spLocks noChangeArrowheads="1"/>
          </p:cNvSpPr>
          <p:nvPr/>
        </p:nvSpPr>
        <p:spPr bwMode="auto">
          <a:xfrm>
            <a:off x="1625435" y="4687130"/>
            <a:ext cx="3254979" cy="1107996"/>
          </a:xfrm>
          <a:prstGeom prst="rect">
            <a:avLst/>
          </a:prstGeom>
          <a:noFill/>
          <a:ln w="9525">
            <a:noFill/>
            <a:miter lim="800000"/>
            <a:headEnd/>
            <a:tailEnd/>
          </a:ln>
        </p:spPr>
        <p:txBody>
          <a:bodyPr wrap="square" lIns="0" tIns="0" rIns="0" bIns="0" anchor="ctr">
            <a:spAutoFit/>
          </a:bodyPr>
          <a:lstStyle/>
          <a:p>
            <a:pPr eaLnBrk="0" hangingPunct="0"/>
            <a:r>
              <a:rPr lang="en-US" altLang="zh-CN" sz="2400" b="1" u="sng" dirty="0" smtClean="0">
                <a:latin typeface="Palatino Linotype" pitchFamily="18" charset="0"/>
              </a:rPr>
              <a:t>H</a:t>
            </a:r>
            <a:r>
              <a:rPr lang="en-US" altLang="zh-CN" sz="2400" dirty="0" smtClean="0">
                <a:latin typeface="Palatino Linotype" pitchFamily="18" charset="0"/>
              </a:rPr>
              <a:t>eterogeneous</a:t>
            </a: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异构的数据类型</a:t>
            </a:r>
            <a:endParaRPr lang="en-US" altLang="zh-CN" sz="2400" dirty="0" smtClean="0">
              <a:solidFill>
                <a:srgbClr val="000000"/>
              </a:solidFill>
              <a:latin typeface="黑体" pitchFamily="49" charset="-122"/>
              <a:ea typeface="黑体" pitchFamily="49" charset="-122"/>
            </a:endParaRP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稀疏的维度</a:t>
            </a:r>
            <a:endParaRPr lang="en-US" altLang="zh-CN" sz="2400" dirty="0">
              <a:solidFill>
                <a:srgbClr val="000000"/>
              </a:solidFill>
              <a:latin typeface="黑体" pitchFamily="49" charset="-122"/>
              <a:ea typeface="黑体" pitchFamily="49" charset="-122"/>
            </a:endParaRPr>
          </a:p>
        </p:txBody>
      </p:sp>
      <p:sp>
        <p:nvSpPr>
          <p:cNvPr id="23" name="Text Box 12"/>
          <p:cNvSpPr txBox="1">
            <a:spLocks noChangeArrowheads="1"/>
          </p:cNvSpPr>
          <p:nvPr/>
        </p:nvSpPr>
        <p:spPr bwMode="auto">
          <a:xfrm>
            <a:off x="4024102" y="1608177"/>
            <a:ext cx="3284201" cy="1107996"/>
          </a:xfrm>
          <a:prstGeom prst="rect">
            <a:avLst/>
          </a:prstGeom>
          <a:noFill/>
          <a:ln w="9525">
            <a:noFill/>
            <a:miter lim="800000"/>
            <a:headEnd/>
            <a:tailEnd/>
          </a:ln>
        </p:spPr>
        <p:txBody>
          <a:bodyPr wrap="square" lIns="0" tIns="0" rIns="0" bIns="0" anchor="ctr">
            <a:spAutoFit/>
          </a:bodyPr>
          <a:lstStyle/>
          <a:p>
            <a:pPr eaLnBrk="0" hangingPunct="0"/>
            <a:r>
              <a:rPr lang="en-US" altLang="zh-CN" sz="2400" b="1" u="sng" dirty="0" smtClean="0">
                <a:latin typeface="Palatino Linotype" pitchFamily="18" charset="0"/>
              </a:rPr>
              <a:t>A</a:t>
            </a:r>
            <a:r>
              <a:rPr lang="en-US" altLang="zh-CN" sz="2400" dirty="0" smtClean="0">
                <a:latin typeface="Palatino Linotype" pitchFamily="18" charset="0"/>
              </a:rPr>
              <a:t>utonomous</a:t>
            </a: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自治的分布式数据源</a:t>
            </a:r>
            <a:endParaRPr lang="en-US" altLang="zh-CN" sz="2400" dirty="0" smtClean="0">
              <a:solidFill>
                <a:srgbClr val="000000"/>
              </a:solidFill>
              <a:latin typeface="黑体" pitchFamily="49" charset="-122"/>
              <a:ea typeface="黑体" pitchFamily="49" charset="-122"/>
            </a:endParaRP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去中心化的控制</a:t>
            </a:r>
            <a:endParaRPr lang="en-US" altLang="zh-CN" sz="2400" dirty="0" smtClean="0">
              <a:solidFill>
                <a:srgbClr val="000000"/>
              </a:solidFill>
              <a:latin typeface="黑体" pitchFamily="49" charset="-122"/>
              <a:ea typeface="黑体" pitchFamily="49" charset="-122"/>
            </a:endParaRPr>
          </a:p>
        </p:txBody>
      </p:sp>
      <p:sp>
        <p:nvSpPr>
          <p:cNvPr id="24" name="Text Box 12"/>
          <p:cNvSpPr txBox="1">
            <a:spLocks noChangeArrowheads="1"/>
          </p:cNvSpPr>
          <p:nvPr/>
        </p:nvSpPr>
        <p:spPr bwMode="auto">
          <a:xfrm>
            <a:off x="697768" y="2009504"/>
            <a:ext cx="2290060" cy="1846659"/>
          </a:xfrm>
          <a:prstGeom prst="rect">
            <a:avLst/>
          </a:prstGeom>
          <a:noFill/>
          <a:ln w="9525">
            <a:noFill/>
            <a:miter lim="800000"/>
            <a:headEnd/>
            <a:tailEnd/>
          </a:ln>
        </p:spPr>
        <p:txBody>
          <a:bodyPr wrap="square" lIns="0" tIns="0" rIns="0" bIns="0" anchor="ctr">
            <a:spAutoFit/>
          </a:bodyPr>
          <a:lstStyle/>
          <a:p>
            <a:pPr eaLnBrk="0" hangingPunct="0"/>
            <a:r>
              <a:rPr lang="en-US" altLang="zh-CN" sz="2400" b="1" u="sng" dirty="0" smtClean="0">
                <a:solidFill>
                  <a:srgbClr val="000000"/>
                </a:solidFill>
                <a:latin typeface="Palatino Linotype" pitchFamily="18" charset="0"/>
                <a:ea typeface="黑体" pitchFamily="49" charset="-122"/>
              </a:rPr>
              <a:t>C</a:t>
            </a:r>
            <a:r>
              <a:rPr lang="en-US" altLang="zh-CN" sz="2400" dirty="0" smtClean="0">
                <a:solidFill>
                  <a:srgbClr val="000000"/>
                </a:solidFill>
                <a:latin typeface="Palatino Linotype" pitchFamily="18" charset="0"/>
                <a:ea typeface="黑体" pitchFamily="49" charset="-122"/>
              </a:rPr>
              <a:t>omplex</a:t>
            </a: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复杂的数据类型和表示</a:t>
            </a:r>
            <a:endParaRPr lang="en-US" altLang="zh-CN" sz="2400" dirty="0" smtClean="0">
              <a:solidFill>
                <a:srgbClr val="000000"/>
              </a:solidFill>
              <a:latin typeface="黑体" pitchFamily="49" charset="-122"/>
              <a:ea typeface="黑体" pitchFamily="49" charset="-122"/>
            </a:endParaRP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复杂的数据间关系</a:t>
            </a:r>
            <a:endParaRPr lang="en-US" altLang="zh-CN" sz="2400" dirty="0">
              <a:solidFill>
                <a:srgbClr val="000000"/>
              </a:solidFill>
              <a:latin typeface="黑体" pitchFamily="49" charset="-122"/>
              <a:ea typeface="黑体" pitchFamily="49" charset="-122"/>
            </a:endParaRPr>
          </a:p>
        </p:txBody>
      </p:sp>
      <p:sp>
        <p:nvSpPr>
          <p:cNvPr id="25" name="Text Box 12"/>
          <p:cNvSpPr txBox="1">
            <a:spLocks noChangeArrowheads="1"/>
          </p:cNvSpPr>
          <p:nvPr/>
        </p:nvSpPr>
        <p:spPr bwMode="auto">
          <a:xfrm>
            <a:off x="6072203" y="3329860"/>
            <a:ext cx="2875741" cy="2215991"/>
          </a:xfrm>
          <a:prstGeom prst="rect">
            <a:avLst/>
          </a:prstGeom>
          <a:noFill/>
          <a:ln w="9525">
            <a:noFill/>
            <a:miter lim="800000"/>
            <a:headEnd/>
            <a:tailEnd/>
          </a:ln>
        </p:spPr>
        <p:txBody>
          <a:bodyPr wrap="square" lIns="0" tIns="0" rIns="0" bIns="0" anchor="ctr">
            <a:spAutoFit/>
          </a:bodyPr>
          <a:lstStyle/>
          <a:p>
            <a:pPr eaLnBrk="0" hangingPunct="0"/>
            <a:r>
              <a:rPr lang="en-US" altLang="zh-CN" sz="2400" b="1" u="sng" dirty="0" smtClean="0">
                <a:latin typeface="Palatino Linotype" pitchFamily="18" charset="0"/>
              </a:rPr>
              <a:t>E</a:t>
            </a:r>
            <a:r>
              <a:rPr lang="en-US" altLang="zh-CN" sz="2400" dirty="0" smtClean="0">
                <a:latin typeface="Palatino Linotype" pitchFamily="18" charset="0"/>
              </a:rPr>
              <a:t>volving</a:t>
            </a: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数据类型的不断丰富</a:t>
            </a:r>
            <a:endParaRPr lang="en-US" altLang="zh-CN" sz="2400" dirty="0" smtClean="0">
              <a:solidFill>
                <a:srgbClr val="000000"/>
              </a:solidFill>
              <a:latin typeface="黑体" pitchFamily="49" charset="-122"/>
              <a:ea typeface="黑体" pitchFamily="49" charset="-122"/>
            </a:endParaRP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数据量的动态增长</a:t>
            </a:r>
            <a:endParaRPr lang="en-US" altLang="zh-CN" sz="2400" dirty="0" smtClean="0">
              <a:solidFill>
                <a:srgbClr val="000000"/>
              </a:solidFill>
              <a:latin typeface="黑体" pitchFamily="49" charset="-122"/>
              <a:ea typeface="黑体" pitchFamily="49" charset="-122"/>
            </a:endParaRPr>
          </a:p>
          <a:p>
            <a:pPr marL="342900" indent="-342900" eaLnBrk="0" hangingPunct="0">
              <a:buFont typeface="Arial" pitchFamily="34" charset="0"/>
              <a:buChar char="•"/>
            </a:pPr>
            <a:r>
              <a:rPr lang="zh-CN" altLang="en-US" sz="2400" dirty="0" smtClean="0">
                <a:solidFill>
                  <a:srgbClr val="000000"/>
                </a:solidFill>
                <a:latin typeface="黑体" pitchFamily="49" charset="-122"/>
                <a:ea typeface="黑体" pitchFamily="49" charset="-122"/>
              </a:rPr>
              <a:t>数据间关系的动态演化</a:t>
            </a:r>
            <a:endParaRPr lang="en-US" altLang="zh-CN" sz="2400" dirty="0" smtClean="0">
              <a:solidFill>
                <a:srgbClr val="000000"/>
              </a:solidFill>
              <a:latin typeface="黑体" pitchFamily="49" charset="-122"/>
              <a:ea typeface="黑体" pitchFamily="49" charset="-122"/>
            </a:endParaRP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24</a:t>
            </a:fld>
            <a:endParaRPr lang="zh-CN" altLang="en-US" dirty="0"/>
          </a:p>
        </p:txBody>
      </p:sp>
    </p:spTree>
    <p:extLst>
      <p:ext uri="{BB962C8B-B14F-4D97-AF65-F5344CB8AC3E}">
        <p14:creationId xmlns:p14="http://schemas.microsoft.com/office/powerpoint/2010/main" val="2362356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特性：巨量的异构</a:t>
            </a:r>
            <a:r>
              <a:rPr lang="en-US" altLang="zh-CN" dirty="0" smtClean="0">
                <a:latin typeface="Palatino Linotype" pitchFamily="18" charset="0"/>
              </a:rPr>
              <a:t>(H)</a:t>
            </a:r>
            <a:r>
              <a:rPr lang="zh-CN" altLang="en-US" dirty="0" smtClean="0"/>
              <a:t>离散维度数据</a:t>
            </a:r>
            <a:endParaRPr lang="zh-CN" altLang="en-US" dirty="0"/>
          </a:p>
        </p:txBody>
      </p:sp>
      <p:grpSp>
        <p:nvGrpSpPr>
          <p:cNvPr id="5" name="组合 4"/>
          <p:cNvGrpSpPr/>
          <p:nvPr/>
        </p:nvGrpSpPr>
        <p:grpSpPr>
          <a:xfrm>
            <a:off x="632395" y="1196752"/>
            <a:ext cx="8229600" cy="1080120"/>
            <a:chOff x="0" y="699"/>
            <a:chExt cx="8229600" cy="1080120"/>
          </a:xfrm>
          <a:scene3d>
            <a:camera prst="orthographicFront"/>
            <a:lightRig rig="flat" dir="t"/>
          </a:scene3d>
        </p:grpSpPr>
        <p:sp>
          <p:nvSpPr>
            <p:cNvPr id="6" name="圆角矩形 5"/>
            <p:cNvSpPr/>
            <p:nvPr/>
          </p:nvSpPr>
          <p:spPr>
            <a:xfrm>
              <a:off x="0" y="699"/>
              <a:ext cx="8229600" cy="1080120"/>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sp>
          <p:nvSpPr>
            <p:cNvPr id="7" name="圆角矩形 4"/>
            <p:cNvSpPr/>
            <p:nvPr/>
          </p:nvSpPr>
          <p:spPr>
            <a:xfrm>
              <a:off x="41976" y="42675"/>
              <a:ext cx="8145648" cy="103814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200" dirty="0" smtClean="0">
                  <a:solidFill>
                    <a:schemeClr val="accent2">
                      <a:lumMod val="50000"/>
                    </a:schemeClr>
                  </a:solidFill>
                  <a:latin typeface="黑体" pitchFamily="49" charset="-122"/>
                  <a:ea typeface="黑体" pitchFamily="49" charset="-122"/>
                </a:rPr>
                <a:t>多种数据收集源</a:t>
              </a:r>
              <a:endParaRPr lang="en-US" altLang="zh-CN" sz="3200" dirty="0" smtClean="0">
                <a:solidFill>
                  <a:schemeClr val="accent2">
                    <a:lumMod val="50000"/>
                  </a:schemeClr>
                </a:solidFill>
                <a:latin typeface="黑体" pitchFamily="49" charset="-122"/>
                <a:ea typeface="黑体" pitchFamily="49" charset="-122"/>
              </a:endParaRPr>
            </a:p>
            <a:p>
              <a:pPr lvl="0" algn="l" defTabSz="1511300" rtl="0">
                <a:lnSpc>
                  <a:spcPct val="90000"/>
                </a:lnSpc>
                <a:spcBef>
                  <a:spcPct val="0"/>
                </a:spcBef>
                <a:spcAft>
                  <a:spcPct val="35000"/>
                </a:spcAft>
              </a:pPr>
              <a:r>
                <a:rPr lang="zh-CN" altLang="en-US" sz="3200" dirty="0" smtClean="0">
                  <a:solidFill>
                    <a:schemeClr val="accent2">
                      <a:lumMod val="50000"/>
                    </a:schemeClr>
                  </a:solidFill>
                  <a:latin typeface="黑体" pitchFamily="49" charset="-122"/>
                  <a:ea typeface="黑体" pitchFamily="49" charset="-122"/>
                </a:rPr>
                <a:t>使用不同的模式</a:t>
              </a:r>
              <a:r>
                <a:rPr lang="en-US" altLang="zh-CN" sz="3200" dirty="0" smtClean="0">
                  <a:solidFill>
                    <a:schemeClr val="accent2">
                      <a:lumMod val="50000"/>
                    </a:schemeClr>
                  </a:solidFill>
                  <a:latin typeface="Palatino Linotype" pitchFamily="18" charset="0"/>
                  <a:ea typeface="黑体" pitchFamily="49" charset="-122"/>
                </a:rPr>
                <a:t>(schemata)</a:t>
              </a:r>
              <a:r>
                <a:rPr lang="zh-CN" altLang="en-US" sz="3200" dirty="0" smtClean="0">
                  <a:solidFill>
                    <a:schemeClr val="accent2">
                      <a:lumMod val="50000"/>
                    </a:schemeClr>
                  </a:solidFill>
                  <a:latin typeface="黑体" pitchFamily="49" charset="-122"/>
                  <a:ea typeface="黑体" pitchFamily="49" charset="-122"/>
                </a:rPr>
                <a:t>收集数据</a:t>
              </a:r>
              <a:endParaRPr lang="zh-CN" altLang="en-US" sz="3200" kern="1200" dirty="0">
                <a:solidFill>
                  <a:schemeClr val="accent2">
                    <a:lumMod val="50000"/>
                  </a:schemeClr>
                </a:solidFill>
                <a:latin typeface="黑体" pitchFamily="49" charset="-122"/>
                <a:ea typeface="黑体" pitchFamily="49" charset="-122"/>
              </a:endParaRPr>
            </a:p>
          </p:txBody>
        </p:sp>
      </p:grpSp>
      <p:pic>
        <p:nvPicPr>
          <p:cNvPr id="1026" name="Picture 2" descr="C:\Users\jzhang\AppData\Local\Microsoft\Windows\Temporary Internet Files\Content.IE5\PQ09D9EM\MC900359059[1].wm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1041" y="3026377"/>
            <a:ext cx="1439509" cy="1584176"/>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1704080" y="2525194"/>
            <a:ext cx="1372653" cy="1944216"/>
          </a:xfrm>
          <a:prstGeom prst="wedgeRoundRectCallout">
            <a:avLst>
              <a:gd name="adj1" fmla="val 89135"/>
              <a:gd name="adj2" fmla="val 33273"/>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jzhang\AppData\Local\Microsoft\Windows\Temporary Internet Files\Content.IE5\DTH48VD3\MC9003036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4" y="2602437"/>
            <a:ext cx="1017115" cy="10171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34188" y="3487382"/>
            <a:ext cx="1569660" cy="923330"/>
          </a:xfrm>
          <a:prstGeom prst="rect">
            <a:avLst/>
          </a:prstGeom>
          <a:noFill/>
        </p:spPr>
        <p:txBody>
          <a:bodyPr wrap="none" rtlCol="0">
            <a:spAutoFit/>
          </a:bodyPr>
          <a:lstStyle/>
          <a:p>
            <a:r>
              <a:rPr lang="zh-CN" altLang="en-US" dirty="0" smtClean="0">
                <a:latin typeface="黑体" pitchFamily="49" charset="-122"/>
                <a:ea typeface="黑体" pitchFamily="49" charset="-122"/>
              </a:rPr>
              <a:t>人口统计学：</a:t>
            </a:r>
            <a:endParaRPr lang="en-US" altLang="zh-CN" dirty="0" smtClean="0">
              <a:latin typeface="黑体" pitchFamily="49" charset="-122"/>
              <a:ea typeface="黑体" pitchFamily="49" charset="-122"/>
            </a:endParaRPr>
          </a:p>
          <a:p>
            <a:r>
              <a:rPr lang="zh-CN" altLang="en-US" dirty="0" smtClean="0">
                <a:latin typeface="楷体" pitchFamily="49" charset="-122"/>
                <a:ea typeface="楷体" pitchFamily="49" charset="-122"/>
              </a:rPr>
              <a:t>性别、年龄</a:t>
            </a:r>
            <a:endParaRPr lang="en-US" altLang="zh-CN" dirty="0" smtClean="0">
              <a:latin typeface="楷体" pitchFamily="49" charset="-122"/>
              <a:ea typeface="楷体" pitchFamily="49" charset="-122"/>
            </a:endParaRPr>
          </a:p>
          <a:p>
            <a:r>
              <a:rPr lang="zh-CN" altLang="en-US" dirty="0" smtClean="0">
                <a:latin typeface="楷体" pitchFamily="49" charset="-122"/>
                <a:ea typeface="楷体" pitchFamily="49" charset="-122"/>
              </a:rPr>
              <a:t>家族病史</a:t>
            </a:r>
            <a:r>
              <a:rPr lang="en-US" altLang="zh-CN" dirty="0" smtClean="0">
                <a:latin typeface="楷体" pitchFamily="49" charset="-122"/>
                <a:ea typeface="楷体" pitchFamily="49" charset="-122"/>
              </a:rPr>
              <a:t>…</a:t>
            </a:r>
            <a:endParaRPr lang="zh-CN" altLang="en-US" dirty="0">
              <a:latin typeface="楷体" pitchFamily="49" charset="-122"/>
              <a:ea typeface="楷体" pitchFamily="49" charset="-122"/>
            </a:endParaRPr>
          </a:p>
        </p:txBody>
      </p:sp>
      <p:sp>
        <p:nvSpPr>
          <p:cNvPr id="15" name="圆角矩形标注 14"/>
          <p:cNvSpPr/>
          <p:nvPr/>
        </p:nvSpPr>
        <p:spPr>
          <a:xfrm>
            <a:off x="5812878" y="2453492"/>
            <a:ext cx="1569660" cy="1944216"/>
          </a:xfrm>
          <a:prstGeom prst="wedgeRoundRectCallout">
            <a:avLst>
              <a:gd name="adj1" fmla="val -78853"/>
              <a:gd name="adj2" fmla="val 39992"/>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9" name="Picture 5" descr="C:\Users\jzhang\AppData\Local\Microsoft\Windows\Temporary Internet Files\Content.IE5\PQ09D9EM\MC90004513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3122" y="2522269"/>
            <a:ext cx="995798" cy="10972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12878" y="3625881"/>
            <a:ext cx="1569660" cy="646331"/>
          </a:xfrm>
          <a:prstGeom prst="rect">
            <a:avLst/>
          </a:prstGeom>
          <a:noFill/>
        </p:spPr>
        <p:txBody>
          <a:bodyPr wrap="none" rtlCol="0">
            <a:spAutoFit/>
          </a:bodyPr>
          <a:lstStyle/>
          <a:p>
            <a:r>
              <a:rPr lang="en-US" altLang="zh-CN" dirty="0" smtClean="0">
                <a:latin typeface="Palatino Linotype" pitchFamily="18" charset="0"/>
                <a:ea typeface="黑体" pitchFamily="49" charset="-122"/>
              </a:rPr>
              <a:t>X</a:t>
            </a:r>
            <a:r>
              <a:rPr lang="zh-CN" altLang="en-US" dirty="0" smtClean="0">
                <a:latin typeface="黑体" pitchFamily="49" charset="-122"/>
                <a:ea typeface="黑体" pitchFamily="49" charset="-122"/>
              </a:rPr>
              <a:t>光和</a:t>
            </a:r>
            <a:r>
              <a:rPr lang="en-US" altLang="zh-CN" dirty="0" smtClean="0">
                <a:latin typeface="Palatino Linotype" pitchFamily="18" charset="0"/>
                <a:ea typeface="黑体" pitchFamily="49" charset="-122"/>
              </a:rPr>
              <a:t>CT</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zh-CN" altLang="en-US" dirty="0" smtClean="0">
                <a:latin typeface="楷体" pitchFamily="49" charset="-122"/>
                <a:ea typeface="楷体" pitchFamily="49" charset="-122"/>
              </a:rPr>
              <a:t>图像、视频</a:t>
            </a:r>
            <a:r>
              <a:rPr lang="en-US" altLang="zh-CN" dirty="0" smtClean="0">
                <a:latin typeface="楷体" pitchFamily="49" charset="-122"/>
                <a:ea typeface="楷体" pitchFamily="49" charset="-122"/>
              </a:rPr>
              <a:t>…</a:t>
            </a:r>
          </a:p>
        </p:txBody>
      </p:sp>
      <p:sp>
        <p:nvSpPr>
          <p:cNvPr id="20" name="圆角矩形标注 19"/>
          <p:cNvSpPr/>
          <p:nvPr/>
        </p:nvSpPr>
        <p:spPr>
          <a:xfrm>
            <a:off x="3635897" y="5157192"/>
            <a:ext cx="2502304" cy="1154236"/>
          </a:xfrm>
          <a:prstGeom prst="wedgeRoundRectCallout">
            <a:avLst>
              <a:gd name="adj1" fmla="val -27578"/>
              <a:gd name="adj2" fmla="val -88123"/>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descr="C:\Users\jzhang\AppData\Local\Microsoft\Windows\Temporary Internet Files\Content.IE5\W74GKZDI\MC900436816[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3696870" y="5255936"/>
            <a:ext cx="834801" cy="9567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592644" y="5411144"/>
            <a:ext cx="1569660" cy="646331"/>
          </a:xfrm>
          <a:prstGeom prst="rect">
            <a:avLst/>
          </a:prstGeom>
          <a:noFill/>
        </p:spPr>
        <p:txBody>
          <a:bodyPr wrap="none" rtlCol="0">
            <a:spAutoFit/>
          </a:bodyPr>
          <a:lstStyle/>
          <a:p>
            <a:r>
              <a:rPr lang="en-US" altLang="zh-CN" dirty="0" smtClean="0">
                <a:latin typeface="Palatino Linotype" pitchFamily="18" charset="0"/>
                <a:ea typeface="黑体" pitchFamily="49" charset="-122"/>
              </a:rPr>
              <a:t>DNA</a:t>
            </a:r>
            <a:r>
              <a:rPr lang="zh-CN" altLang="en-US" dirty="0">
                <a:latin typeface="黑体" pitchFamily="49" charset="-122"/>
                <a:ea typeface="黑体" pitchFamily="49" charset="-122"/>
              </a:rPr>
              <a:t>分析</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r>
              <a:rPr lang="zh-CN" altLang="en-US" dirty="0" smtClean="0">
                <a:latin typeface="楷体" pitchFamily="49" charset="-122"/>
                <a:ea typeface="楷体" pitchFamily="49" charset="-122"/>
              </a:rPr>
              <a:t>图像，序列</a:t>
            </a:r>
            <a:r>
              <a:rPr lang="en-US" altLang="zh-CN" dirty="0" smtClean="0">
                <a:latin typeface="楷体" pitchFamily="49" charset="-122"/>
                <a:ea typeface="楷体" pitchFamily="49" charset="-122"/>
              </a:rPr>
              <a:t>…</a:t>
            </a:r>
          </a:p>
        </p:txBody>
      </p:sp>
      <p:grpSp>
        <p:nvGrpSpPr>
          <p:cNvPr id="14" name="组合 13"/>
          <p:cNvGrpSpPr/>
          <p:nvPr/>
        </p:nvGrpSpPr>
        <p:grpSpPr>
          <a:xfrm>
            <a:off x="2625128" y="1226646"/>
            <a:ext cx="4595869" cy="4621961"/>
            <a:chOff x="2625128" y="1226646"/>
            <a:chExt cx="4595869" cy="4621961"/>
          </a:xfrm>
        </p:grpSpPr>
        <p:grpSp>
          <p:nvGrpSpPr>
            <p:cNvPr id="12" name="组合 11"/>
            <p:cNvGrpSpPr/>
            <p:nvPr/>
          </p:nvGrpSpPr>
          <p:grpSpPr>
            <a:xfrm>
              <a:off x="2625128" y="2602145"/>
              <a:ext cx="4285281" cy="3246462"/>
              <a:chOff x="2625128" y="2602145"/>
              <a:chExt cx="4285281" cy="3246462"/>
            </a:xfrm>
          </p:grpSpPr>
          <p:sp>
            <p:nvSpPr>
              <p:cNvPr id="11" name="右弧形箭头 10"/>
              <p:cNvSpPr/>
              <p:nvPr/>
            </p:nvSpPr>
            <p:spPr>
              <a:xfrm rot="1529807">
                <a:off x="6455048" y="4552463"/>
                <a:ext cx="455361" cy="1296144"/>
              </a:xfrm>
              <a:prstGeom prst="curvedLeftArrow">
                <a:avLst>
                  <a:gd name="adj1" fmla="val 21586"/>
                  <a:gd name="adj2" fmla="val 38147"/>
                  <a:gd name="adj3" fmla="val 25000"/>
                </a:avLst>
              </a:prstGeom>
              <a:solidFill>
                <a:schemeClr val="bg2">
                  <a:lumMod val="9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右弧形箭头 23"/>
              <p:cNvSpPr/>
              <p:nvPr/>
            </p:nvSpPr>
            <p:spPr>
              <a:xfrm rot="8262252">
                <a:off x="2625128" y="4550308"/>
                <a:ext cx="455361" cy="1296144"/>
              </a:xfrm>
              <a:prstGeom prst="curvedLeftArrow">
                <a:avLst>
                  <a:gd name="adj1" fmla="val 21586"/>
                  <a:gd name="adj2" fmla="val 38147"/>
                  <a:gd name="adj3" fmla="val 25000"/>
                </a:avLst>
              </a:prstGeom>
              <a:solidFill>
                <a:schemeClr val="bg2">
                  <a:lumMod val="9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右弧形箭头 24"/>
              <p:cNvSpPr/>
              <p:nvPr/>
            </p:nvSpPr>
            <p:spPr>
              <a:xfrm rot="16200000">
                <a:off x="4250916" y="1713702"/>
                <a:ext cx="455361" cy="2232248"/>
              </a:xfrm>
              <a:prstGeom prst="curvedLeftArrow">
                <a:avLst>
                  <a:gd name="adj1" fmla="val 21586"/>
                  <a:gd name="adj2" fmla="val 38147"/>
                  <a:gd name="adj3" fmla="val 25000"/>
                </a:avLst>
              </a:prstGeom>
              <a:solidFill>
                <a:schemeClr val="bg2">
                  <a:lumMod val="9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TextBox 12"/>
            <p:cNvSpPr txBox="1"/>
            <p:nvPr/>
          </p:nvSpPr>
          <p:spPr>
            <a:xfrm>
              <a:off x="3804677" y="1226646"/>
              <a:ext cx="3416320" cy="523220"/>
            </a:xfrm>
            <a:prstGeom prst="rect">
              <a:avLst/>
            </a:prstGeom>
            <a:noFill/>
          </p:spPr>
          <p:txBody>
            <a:bodyPr wrap="none" rtlCol="0">
              <a:spAutoFit/>
            </a:bodyPr>
            <a:lstStyle/>
            <a:p>
              <a:r>
                <a:rPr lang="en-US" altLang="zh-CN" sz="2800" dirty="0" smtClean="0">
                  <a:solidFill>
                    <a:schemeClr val="accent1"/>
                  </a:solidFill>
                  <a:latin typeface="黑体" pitchFamily="49" charset="-122"/>
                  <a:ea typeface="黑体" pitchFamily="49" charset="-122"/>
                </a:rPr>
                <a:t>(</a:t>
              </a:r>
              <a:r>
                <a:rPr lang="zh-CN" altLang="en-US" sz="2800" dirty="0" smtClean="0">
                  <a:solidFill>
                    <a:schemeClr val="accent1"/>
                  </a:solidFill>
                  <a:latin typeface="黑体" pitchFamily="49" charset="-122"/>
                  <a:ea typeface="黑体" pitchFamily="49" charset="-122"/>
                </a:rPr>
                <a:t>多源异构数据融合</a:t>
              </a:r>
              <a:r>
                <a:rPr lang="en-US" altLang="zh-CN" sz="2800" dirty="0" smtClean="0">
                  <a:solidFill>
                    <a:schemeClr val="accent1"/>
                  </a:solidFill>
                  <a:latin typeface="黑体" pitchFamily="49" charset="-122"/>
                  <a:ea typeface="黑体" pitchFamily="49" charset="-122"/>
                </a:rPr>
                <a:t>)</a:t>
              </a:r>
              <a:endParaRPr lang="zh-CN" altLang="en-US" sz="2800" dirty="0">
                <a:solidFill>
                  <a:schemeClr val="accent1"/>
                </a:solidFill>
                <a:latin typeface="黑体" pitchFamily="49" charset="-122"/>
                <a:ea typeface="黑体" pitchFamily="49" charset="-122"/>
              </a:endParaRPr>
            </a:p>
          </p:txBody>
        </p:sp>
      </p:gr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25</a:t>
            </a:fld>
            <a:endParaRPr lang="zh-CN" altLang="en-US" dirty="0"/>
          </a:p>
        </p:txBody>
      </p:sp>
    </p:spTree>
    <p:extLst>
      <p:ext uri="{BB962C8B-B14F-4D97-AF65-F5344CB8AC3E}">
        <p14:creationId xmlns:p14="http://schemas.microsoft.com/office/powerpoint/2010/main" val="16235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4)">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a:t>
            </a:r>
            <a:r>
              <a:rPr lang="zh-CN" altLang="en-US" sz="2800" dirty="0" smtClean="0"/>
              <a:t>分布式、去中心化自治</a:t>
            </a:r>
            <a:r>
              <a:rPr lang="en-US" altLang="zh-CN" sz="2800" dirty="0" smtClean="0">
                <a:latin typeface="Palatino Linotype" pitchFamily="18" charset="0"/>
              </a:rPr>
              <a:t>(A)</a:t>
            </a:r>
            <a:r>
              <a:rPr lang="zh-CN" altLang="en-US" sz="2800" dirty="0" smtClean="0"/>
              <a:t>数据源</a:t>
            </a:r>
            <a:endParaRPr lang="zh-CN" altLang="en-US" sz="2800" dirty="0"/>
          </a:p>
        </p:txBody>
      </p:sp>
      <p:grpSp>
        <p:nvGrpSpPr>
          <p:cNvPr id="5" name="组合 4"/>
          <p:cNvGrpSpPr/>
          <p:nvPr/>
        </p:nvGrpSpPr>
        <p:grpSpPr>
          <a:xfrm>
            <a:off x="632395" y="1196752"/>
            <a:ext cx="8229600" cy="1080120"/>
            <a:chOff x="0" y="699"/>
            <a:chExt cx="8229600" cy="1080120"/>
          </a:xfrm>
          <a:scene3d>
            <a:camera prst="orthographicFront"/>
            <a:lightRig rig="flat" dir="t"/>
          </a:scene3d>
        </p:grpSpPr>
        <p:sp>
          <p:nvSpPr>
            <p:cNvPr id="6" name="圆角矩形 5"/>
            <p:cNvSpPr/>
            <p:nvPr/>
          </p:nvSpPr>
          <p:spPr>
            <a:xfrm>
              <a:off x="0" y="699"/>
              <a:ext cx="8229600" cy="1080120"/>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sp>
          <p:nvSpPr>
            <p:cNvPr id="7" name="圆角矩形 4"/>
            <p:cNvSpPr/>
            <p:nvPr/>
          </p:nvSpPr>
          <p:spPr>
            <a:xfrm>
              <a:off x="41976" y="42675"/>
              <a:ext cx="8145648" cy="103814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200" dirty="0">
                  <a:solidFill>
                    <a:schemeClr val="accent2">
                      <a:lumMod val="50000"/>
                    </a:schemeClr>
                  </a:solidFill>
                  <a:latin typeface="黑体" pitchFamily="49" charset="-122"/>
                  <a:ea typeface="黑体" pitchFamily="49" charset="-122"/>
                </a:rPr>
                <a:t>同</a:t>
              </a:r>
              <a:r>
                <a:rPr lang="zh-CN" altLang="en-US" sz="3200" dirty="0" smtClean="0">
                  <a:solidFill>
                    <a:schemeClr val="accent2">
                      <a:lumMod val="50000"/>
                    </a:schemeClr>
                  </a:solidFill>
                  <a:latin typeface="黑体" pitchFamily="49" charset="-122"/>
                  <a:ea typeface="黑体" pitchFamily="49" charset="-122"/>
                </a:rPr>
                <a:t>一应用的数据源去中心化控制</a:t>
              </a:r>
              <a:endParaRPr lang="en-US" altLang="zh-CN" sz="3200" dirty="0" smtClean="0">
                <a:solidFill>
                  <a:schemeClr val="accent2">
                    <a:lumMod val="50000"/>
                  </a:schemeClr>
                </a:solidFill>
                <a:latin typeface="黑体" pitchFamily="49" charset="-122"/>
                <a:ea typeface="黑体" pitchFamily="49" charset="-122"/>
              </a:endParaRPr>
            </a:p>
            <a:p>
              <a:pPr lvl="0" algn="l" defTabSz="1511300" rtl="0">
                <a:lnSpc>
                  <a:spcPct val="90000"/>
                </a:lnSpc>
                <a:spcBef>
                  <a:spcPct val="0"/>
                </a:spcBef>
                <a:spcAft>
                  <a:spcPct val="35000"/>
                </a:spcAft>
              </a:pPr>
              <a:r>
                <a:rPr lang="zh-CN" altLang="en-US" sz="3200" dirty="0" smtClean="0">
                  <a:solidFill>
                    <a:schemeClr val="accent2">
                      <a:lumMod val="50000"/>
                    </a:schemeClr>
                  </a:solidFill>
                  <a:latin typeface="黑体" pitchFamily="49" charset="-122"/>
                  <a:ea typeface="黑体" pitchFamily="49" charset="-122"/>
                </a:rPr>
                <a:t>不同数据源松耦合、功能叠加、全局容错</a:t>
              </a:r>
              <a:endParaRPr lang="en-US" altLang="zh-CN" sz="3200" dirty="0" smtClean="0">
                <a:solidFill>
                  <a:schemeClr val="accent2">
                    <a:lumMod val="50000"/>
                  </a:schemeClr>
                </a:solidFill>
                <a:latin typeface="黑体" pitchFamily="49" charset="-122"/>
                <a:ea typeface="黑体" pitchFamily="49" charset="-122"/>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366" y="2564904"/>
            <a:ext cx="5403905" cy="3384376"/>
          </a:xfrm>
          <a:prstGeom prst="rect">
            <a:avLst/>
          </a:prstGeom>
        </p:spPr>
      </p:pic>
      <p:sp>
        <p:nvSpPr>
          <p:cNvPr id="11" name="圆角矩形 10"/>
          <p:cNvSpPr/>
          <p:nvPr/>
        </p:nvSpPr>
        <p:spPr>
          <a:xfrm>
            <a:off x="6714186" y="2780928"/>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地区差异</a:t>
            </a:r>
            <a:endParaRPr lang="zh-CN" altLang="en-US" dirty="0">
              <a:solidFill>
                <a:schemeClr val="accent2">
                  <a:lumMod val="50000"/>
                </a:schemeClr>
              </a:solidFill>
              <a:latin typeface="楷体" pitchFamily="49" charset="-122"/>
              <a:ea typeface="楷体" pitchFamily="49" charset="-122"/>
            </a:endParaRPr>
          </a:p>
        </p:txBody>
      </p:sp>
      <p:sp>
        <p:nvSpPr>
          <p:cNvPr id="12" name="圆角矩形 11"/>
          <p:cNvSpPr/>
          <p:nvPr/>
        </p:nvSpPr>
        <p:spPr>
          <a:xfrm>
            <a:off x="6723495" y="3429000"/>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宗教文化差异</a:t>
            </a:r>
            <a:endParaRPr lang="zh-CN" altLang="en-US" dirty="0">
              <a:solidFill>
                <a:schemeClr val="accent2">
                  <a:lumMod val="50000"/>
                </a:schemeClr>
              </a:solidFill>
              <a:latin typeface="楷体" pitchFamily="49" charset="-122"/>
              <a:ea typeface="楷体" pitchFamily="49" charset="-122"/>
            </a:endParaRPr>
          </a:p>
        </p:txBody>
      </p:sp>
      <p:sp>
        <p:nvSpPr>
          <p:cNvPr id="13" name="圆角矩形 12"/>
          <p:cNvSpPr/>
          <p:nvPr/>
        </p:nvSpPr>
        <p:spPr>
          <a:xfrm>
            <a:off x="6723495" y="4077072"/>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购买行为差异</a:t>
            </a:r>
            <a:endParaRPr lang="zh-CN" altLang="en-US" dirty="0">
              <a:solidFill>
                <a:schemeClr val="accent2">
                  <a:lumMod val="50000"/>
                </a:schemeClr>
              </a:solidFill>
              <a:latin typeface="楷体" pitchFamily="49" charset="-122"/>
              <a:ea typeface="楷体" pitchFamily="49" charset="-122"/>
            </a:endParaRPr>
          </a:p>
        </p:txBody>
      </p:sp>
      <p:sp>
        <p:nvSpPr>
          <p:cNvPr id="14" name="圆角矩形 13"/>
          <p:cNvSpPr/>
          <p:nvPr/>
        </p:nvSpPr>
        <p:spPr>
          <a:xfrm>
            <a:off x="6714186" y="4723420"/>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促销策略差异</a:t>
            </a:r>
            <a:endParaRPr lang="zh-CN" altLang="en-US" dirty="0">
              <a:solidFill>
                <a:schemeClr val="accent2">
                  <a:lumMod val="50000"/>
                </a:schemeClr>
              </a:solidFill>
              <a:latin typeface="楷体" pitchFamily="49" charset="-122"/>
              <a:ea typeface="楷体" pitchFamily="49" charset="-122"/>
            </a:endParaRPr>
          </a:p>
        </p:txBody>
      </p:sp>
      <p:sp>
        <p:nvSpPr>
          <p:cNvPr id="15" name="圆角矩形 14"/>
          <p:cNvSpPr/>
          <p:nvPr/>
        </p:nvSpPr>
        <p:spPr>
          <a:xfrm>
            <a:off x="6732240" y="5404048"/>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其</a:t>
            </a:r>
            <a:r>
              <a:rPr lang="zh-CN" altLang="en-US" dirty="0">
                <a:solidFill>
                  <a:schemeClr val="accent2">
                    <a:lumMod val="50000"/>
                  </a:schemeClr>
                </a:solidFill>
                <a:latin typeface="楷体" pitchFamily="49" charset="-122"/>
                <a:ea typeface="楷体" pitchFamily="49" charset="-122"/>
              </a:rPr>
              <a:t>它</a:t>
            </a:r>
            <a:r>
              <a:rPr lang="zh-CN" altLang="en-US" dirty="0" smtClean="0">
                <a:solidFill>
                  <a:schemeClr val="accent2">
                    <a:lumMod val="50000"/>
                  </a:schemeClr>
                </a:solidFill>
                <a:latin typeface="楷体" pitchFamily="49" charset="-122"/>
                <a:ea typeface="楷体" pitchFamily="49" charset="-122"/>
              </a:rPr>
              <a:t>更多</a:t>
            </a:r>
            <a:r>
              <a:rPr lang="en-US" altLang="zh-CN" dirty="0" smtClean="0">
                <a:solidFill>
                  <a:schemeClr val="accent2">
                    <a:lumMod val="50000"/>
                  </a:schemeClr>
                </a:solidFill>
                <a:latin typeface="楷体" pitchFamily="49" charset="-122"/>
                <a:ea typeface="楷体" pitchFamily="49" charset="-122"/>
              </a:rPr>
              <a:t>…</a:t>
            </a:r>
            <a:endParaRPr lang="zh-CN" altLang="en-US" dirty="0">
              <a:solidFill>
                <a:schemeClr val="accent2">
                  <a:lumMod val="50000"/>
                </a:schemeClr>
              </a:solidFill>
              <a:latin typeface="楷体" pitchFamily="49" charset="-122"/>
              <a:ea typeface="楷体" pitchFamily="49" charset="-122"/>
            </a:endParaRPr>
          </a:p>
        </p:txBody>
      </p:sp>
      <p:sp>
        <p:nvSpPr>
          <p:cNvPr id="16" name="TextBox 15"/>
          <p:cNvSpPr txBox="1"/>
          <p:nvPr/>
        </p:nvSpPr>
        <p:spPr>
          <a:xfrm>
            <a:off x="6092196" y="2928523"/>
            <a:ext cx="492443" cy="2657138"/>
          </a:xfrm>
          <a:prstGeom prst="rect">
            <a:avLst/>
          </a:prstGeom>
          <a:noFill/>
        </p:spPr>
        <p:txBody>
          <a:bodyPr vert="eaVert" wrap="none" rtlCol="0">
            <a:spAutoFit/>
          </a:bodyPr>
          <a:lstStyle/>
          <a:p>
            <a:r>
              <a:rPr lang="zh-CN" altLang="en-US" sz="2000" dirty="0" smtClean="0">
                <a:solidFill>
                  <a:schemeClr val="accent2">
                    <a:lumMod val="75000"/>
                  </a:schemeClr>
                </a:solidFill>
                <a:latin typeface="黑体" pitchFamily="49" charset="-122"/>
                <a:ea typeface="黑体" pitchFamily="49" charset="-122"/>
              </a:rPr>
              <a:t>数据挖掘结果的差异性</a:t>
            </a:r>
            <a:endParaRPr lang="zh-CN" altLang="en-US" sz="2000" dirty="0">
              <a:solidFill>
                <a:schemeClr val="accent2">
                  <a:lumMod val="75000"/>
                </a:schemeClr>
              </a:solidFill>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26</a:t>
            </a:fld>
            <a:endParaRPr lang="zh-CN" altLang="en-US" dirty="0"/>
          </a:p>
        </p:txBody>
      </p:sp>
    </p:spTree>
    <p:extLst>
      <p:ext uri="{BB962C8B-B14F-4D97-AF65-F5344CB8AC3E}">
        <p14:creationId xmlns:p14="http://schemas.microsoft.com/office/powerpoint/2010/main" val="331761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 calcmode="lin" valueType="num">
                                      <p:cBhvr additive="base">
                                        <p:cTn id="7" dur="500" fill="hold"/>
                                        <p:tgtEl>
                                          <p:spTgt spid="1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bg/>
                                          </p:spTgt>
                                        </p:tgtEl>
                                        <p:attrNameLst>
                                          <p:attrName>style.visibility</p:attrName>
                                        </p:attrNameLst>
                                      </p:cBhvr>
                                      <p:to>
                                        <p:strVal val="visible"/>
                                      </p:to>
                                    </p:set>
                                    <p:anim calcmode="lin" valueType="num">
                                      <p:cBhvr additive="base">
                                        <p:cTn id="17" dur="500" fill="hold"/>
                                        <p:tgtEl>
                                          <p:spTgt spid="12">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
                                            <p:bg/>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3">
                                            <p:bg/>
                                          </p:spTgt>
                                        </p:tgtEl>
                                        <p:attrNameLst>
                                          <p:attrName>style.visibility</p:attrName>
                                        </p:attrNameLst>
                                      </p:cBhvr>
                                      <p:to>
                                        <p:strVal val="visible"/>
                                      </p:to>
                                    </p:set>
                                    <p:anim calcmode="lin" valueType="num">
                                      <p:cBhvr additive="base">
                                        <p:cTn id="27"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bg/>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4">
                                            <p:bg/>
                                          </p:spTgt>
                                        </p:tgtEl>
                                        <p:attrNameLst>
                                          <p:attrName>style.visibility</p:attrName>
                                        </p:attrNameLst>
                                      </p:cBhvr>
                                      <p:to>
                                        <p:strVal val="visible"/>
                                      </p:to>
                                    </p:set>
                                    <p:anim calcmode="lin" valueType="num">
                                      <p:cBhvr additive="base">
                                        <p:cTn id="37" dur="500" fill="hold"/>
                                        <p:tgtEl>
                                          <p:spTgt spid="14">
                                            <p:bg/>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
                                            <p:bg/>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additive="base">
                                        <p:cTn id="4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5">
                                            <p:bg/>
                                          </p:spTgt>
                                        </p:tgtEl>
                                        <p:attrNameLst>
                                          <p:attrName>style.visibility</p:attrName>
                                        </p:attrNameLst>
                                      </p:cBhvr>
                                      <p:to>
                                        <p:strVal val="visible"/>
                                      </p:to>
                                    </p:set>
                                    <p:anim calcmode="lin" valueType="num">
                                      <p:cBhvr additive="base">
                                        <p:cTn id="47" dur="500" fill="hold"/>
                                        <p:tgtEl>
                                          <p:spTgt spid="15">
                                            <p:bg/>
                                          </p:spTgt>
                                        </p:tgtEl>
                                        <p:attrNameLst>
                                          <p:attrName>ppt_x</p:attrName>
                                        </p:attrNameLst>
                                      </p:cBhvr>
                                      <p:tavLst>
                                        <p:tav tm="0">
                                          <p:val>
                                            <p:strVal val="0-#ppt_w/2"/>
                                          </p:val>
                                        </p:tav>
                                        <p:tav tm="100000">
                                          <p:val>
                                            <p:strVal val="#ppt_x"/>
                                          </p:val>
                                        </p:tav>
                                      </p:tavLst>
                                    </p:anim>
                                    <p:anim calcmode="lin" valueType="num">
                                      <p:cBhvr additive="base">
                                        <p:cTn id="48" dur="500" fill="hold"/>
                                        <p:tgtEl>
                                          <p:spTgt spid="15">
                                            <p:bg/>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 calcmode="lin" valueType="num">
                                      <p:cBhvr additive="base">
                                        <p:cTn id="5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2" grpId="0" build="p" animBg="1"/>
      <p:bldP spid="13" grpId="0" build="p" animBg="1"/>
      <p:bldP spid="14" grpId="0" build="p" animBg="1"/>
      <p:bldP spid="1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a:t>
            </a:r>
            <a:r>
              <a:rPr lang="zh-CN" altLang="en-US" sz="3100" dirty="0" smtClean="0"/>
              <a:t>复杂</a:t>
            </a:r>
            <a:r>
              <a:rPr lang="en-US" altLang="zh-CN" sz="3100" dirty="0" smtClean="0">
                <a:latin typeface="Palatino Linotype" pitchFamily="18" charset="0"/>
              </a:rPr>
              <a:t>(C)</a:t>
            </a:r>
            <a:r>
              <a:rPr lang="zh-CN" altLang="en-US" sz="3100" dirty="0" smtClean="0"/>
              <a:t>和演</a:t>
            </a:r>
            <a:r>
              <a:rPr lang="zh-CN" altLang="en-US" sz="3100" dirty="0"/>
              <a:t>化</a:t>
            </a:r>
            <a:r>
              <a:rPr lang="en-US" altLang="zh-CN" sz="3100" dirty="0" smtClean="0">
                <a:latin typeface="Palatino Linotype" pitchFamily="18" charset="0"/>
              </a:rPr>
              <a:t>(E)</a:t>
            </a:r>
            <a:r>
              <a:rPr lang="zh-CN" altLang="en-US" sz="3100" dirty="0" smtClean="0">
                <a:latin typeface="Palatino Linotype" pitchFamily="18" charset="0"/>
              </a:rPr>
              <a:t>的数据间</a:t>
            </a:r>
            <a:r>
              <a:rPr lang="zh-CN" altLang="en-US" sz="3100" dirty="0" smtClean="0"/>
              <a:t>关系</a:t>
            </a:r>
            <a:endParaRPr lang="zh-CN" altLang="en-US" sz="3100" dirty="0"/>
          </a:p>
        </p:txBody>
      </p:sp>
      <p:grpSp>
        <p:nvGrpSpPr>
          <p:cNvPr id="5" name="组合 4"/>
          <p:cNvGrpSpPr/>
          <p:nvPr/>
        </p:nvGrpSpPr>
        <p:grpSpPr>
          <a:xfrm>
            <a:off x="539552" y="1196752"/>
            <a:ext cx="8322443" cy="1296144"/>
            <a:chOff x="-92843" y="699"/>
            <a:chExt cx="8322443" cy="1080120"/>
          </a:xfrm>
          <a:scene3d>
            <a:camera prst="orthographicFront"/>
            <a:lightRig rig="flat" dir="t"/>
          </a:scene3d>
        </p:grpSpPr>
        <p:sp>
          <p:nvSpPr>
            <p:cNvPr id="6" name="圆角矩形 5"/>
            <p:cNvSpPr/>
            <p:nvPr/>
          </p:nvSpPr>
          <p:spPr>
            <a:xfrm>
              <a:off x="0" y="699"/>
              <a:ext cx="8229600" cy="1080120"/>
            </a:xfrm>
            <a:prstGeom prst="roundRect">
              <a:avLst/>
            </a:prstGeom>
            <a:gradFill flip="none" rotWithShape="0">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accent2">
                  <a:lumMod val="50000"/>
                </a:schemeClr>
              </a:solidFill>
            </a:ln>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sp>
          <p:nvSpPr>
            <p:cNvPr id="7" name="圆角矩形 4"/>
            <p:cNvSpPr/>
            <p:nvPr/>
          </p:nvSpPr>
          <p:spPr>
            <a:xfrm>
              <a:off x="-92843" y="42675"/>
              <a:ext cx="8290117" cy="103814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9540" tIns="129540" rIns="129540" bIns="129540" numCol="1" spcCol="1270" anchor="ctr" anchorCtr="0">
              <a:noAutofit/>
            </a:bodyPr>
            <a:lstStyle/>
            <a:p>
              <a:pPr defTabSz="1511300">
                <a:lnSpc>
                  <a:spcPct val="90000"/>
                </a:lnSpc>
                <a:spcAft>
                  <a:spcPct val="35000"/>
                </a:spcAft>
              </a:pPr>
              <a:r>
                <a:rPr lang="en-US" altLang="zh-CN" sz="2800" dirty="0">
                  <a:solidFill>
                    <a:schemeClr val="tx1">
                      <a:lumMod val="65000"/>
                      <a:lumOff val="35000"/>
                    </a:schemeClr>
                  </a:solidFill>
                  <a:latin typeface="Palatino Linotype" pitchFamily="18" charset="0"/>
                  <a:ea typeface="黑体" pitchFamily="49" charset="-122"/>
                </a:rPr>
                <a:t>“</a:t>
              </a:r>
              <a:r>
                <a:rPr lang="zh-CN" altLang="en-US" sz="2800" dirty="0" smtClean="0">
                  <a:solidFill>
                    <a:schemeClr val="tx1">
                      <a:lumMod val="65000"/>
                      <a:lumOff val="35000"/>
                    </a:schemeClr>
                  </a:solidFill>
                  <a:latin typeface="黑体" pitchFamily="49" charset="-122"/>
                  <a:ea typeface="黑体" pitchFamily="49" charset="-122"/>
                </a:rPr>
                <a:t>样本</a:t>
              </a:r>
              <a:r>
                <a:rPr lang="en-US" altLang="zh-CN" sz="2800" dirty="0" smtClean="0">
                  <a:solidFill>
                    <a:schemeClr val="tx1">
                      <a:lumMod val="65000"/>
                      <a:lumOff val="35000"/>
                    </a:schemeClr>
                  </a:solidFill>
                  <a:latin typeface="黑体" pitchFamily="49" charset="-122"/>
                  <a:ea typeface="黑体" pitchFamily="49" charset="-122"/>
                </a:rPr>
                <a:t>-</a:t>
              </a:r>
              <a:r>
                <a:rPr lang="zh-CN" altLang="en-US" sz="2800" dirty="0" smtClean="0">
                  <a:solidFill>
                    <a:schemeClr val="tx1">
                      <a:lumMod val="65000"/>
                      <a:lumOff val="35000"/>
                    </a:schemeClr>
                  </a:solidFill>
                  <a:latin typeface="黑体" pitchFamily="49" charset="-122"/>
                  <a:ea typeface="黑体" pitchFamily="49" charset="-122"/>
                </a:rPr>
                <a:t>特性</a:t>
              </a:r>
              <a:r>
                <a:rPr lang="en-US" altLang="zh-CN" sz="2800" dirty="0" smtClean="0">
                  <a:solidFill>
                    <a:schemeClr val="tx1">
                      <a:lumMod val="65000"/>
                      <a:lumOff val="35000"/>
                    </a:schemeClr>
                  </a:solidFill>
                  <a:latin typeface="Palatino Linotype" pitchFamily="18" charset="0"/>
                  <a:ea typeface="黑体" pitchFamily="49" charset="-122"/>
                </a:rPr>
                <a:t>”</a:t>
              </a:r>
              <a:r>
                <a:rPr lang="zh-CN" altLang="en-US" sz="2800" dirty="0" smtClean="0">
                  <a:solidFill>
                    <a:schemeClr val="tx1">
                      <a:lumMod val="65000"/>
                      <a:lumOff val="35000"/>
                    </a:schemeClr>
                  </a:solidFill>
                  <a:latin typeface="黑体" pitchFamily="49" charset="-122"/>
                  <a:ea typeface="黑体" pitchFamily="49" charset="-122"/>
                </a:rPr>
                <a:t>表示</a:t>
              </a:r>
              <a:r>
                <a:rPr lang="en-US" altLang="zh-CN" sz="2800" dirty="0" smtClean="0">
                  <a:solidFill>
                    <a:schemeClr val="tx1">
                      <a:lumMod val="65000"/>
                      <a:lumOff val="35000"/>
                    </a:schemeClr>
                  </a:solidFill>
                  <a:latin typeface="Palatino Linotype" pitchFamily="18" charset="0"/>
                  <a:ea typeface="黑体" pitchFamily="49" charset="-122"/>
                </a:rPr>
                <a:t>(Sample-feature)</a:t>
              </a:r>
              <a:endParaRPr lang="en-US" altLang="zh-CN" sz="2800" dirty="0">
                <a:solidFill>
                  <a:schemeClr val="tx1">
                    <a:lumMod val="65000"/>
                    <a:lumOff val="35000"/>
                  </a:schemeClr>
                </a:solidFill>
                <a:latin typeface="Palatino Linotype" pitchFamily="18" charset="0"/>
                <a:ea typeface="黑体" pitchFamily="49" charset="-122"/>
              </a:endParaRPr>
            </a:p>
            <a:p>
              <a:pPr lvl="0" defTabSz="1511300">
                <a:lnSpc>
                  <a:spcPct val="90000"/>
                </a:lnSpc>
                <a:spcAft>
                  <a:spcPct val="35000"/>
                </a:spcAft>
              </a:pPr>
              <a:r>
                <a:rPr lang="en-US" altLang="zh-CN" sz="2800" dirty="0" smtClean="0">
                  <a:solidFill>
                    <a:schemeClr val="accent2">
                      <a:lumMod val="50000"/>
                    </a:schemeClr>
                  </a:solidFill>
                  <a:latin typeface="Palatino Linotype" pitchFamily="18" charset="0"/>
                  <a:ea typeface="黑体" pitchFamily="49" charset="-122"/>
                </a:rPr>
                <a:t>“</a:t>
              </a:r>
              <a:r>
                <a:rPr lang="zh-CN" altLang="en-US" sz="2800" dirty="0" smtClean="0">
                  <a:solidFill>
                    <a:schemeClr val="accent2">
                      <a:lumMod val="50000"/>
                    </a:schemeClr>
                  </a:solidFill>
                  <a:latin typeface="Palatino Linotype" pitchFamily="18" charset="0"/>
                  <a:ea typeface="黑体" pitchFamily="49" charset="-122"/>
                </a:rPr>
                <a:t>样本</a:t>
              </a:r>
              <a:r>
                <a:rPr lang="en-US" altLang="zh-CN" sz="2800" dirty="0" smtClean="0">
                  <a:solidFill>
                    <a:schemeClr val="accent2">
                      <a:lumMod val="50000"/>
                    </a:schemeClr>
                  </a:solidFill>
                  <a:latin typeface="Palatino Linotype" pitchFamily="18" charset="0"/>
                  <a:ea typeface="黑体" pitchFamily="49" charset="-122"/>
                </a:rPr>
                <a:t>-</a:t>
              </a:r>
              <a:r>
                <a:rPr lang="zh-CN" altLang="en-US" sz="2800" dirty="0" smtClean="0">
                  <a:solidFill>
                    <a:schemeClr val="accent2">
                      <a:lumMod val="50000"/>
                    </a:schemeClr>
                  </a:solidFill>
                  <a:latin typeface="Palatino Linotype" pitchFamily="18" charset="0"/>
                  <a:ea typeface="黑体" pitchFamily="49" charset="-122"/>
                </a:rPr>
                <a:t>特性</a:t>
              </a:r>
              <a:r>
                <a:rPr lang="en-US" altLang="zh-CN" sz="2800" dirty="0" smtClean="0">
                  <a:solidFill>
                    <a:schemeClr val="accent2">
                      <a:lumMod val="50000"/>
                    </a:schemeClr>
                  </a:solidFill>
                  <a:latin typeface="Palatino Linotype" pitchFamily="18" charset="0"/>
                  <a:ea typeface="黑体" pitchFamily="49" charset="-122"/>
                </a:rPr>
                <a:t>-</a:t>
              </a:r>
              <a:r>
                <a:rPr lang="zh-CN" altLang="en-US" sz="2800" dirty="0" smtClean="0">
                  <a:solidFill>
                    <a:schemeClr val="accent2">
                      <a:lumMod val="50000"/>
                    </a:schemeClr>
                  </a:solidFill>
                  <a:latin typeface="Palatino Linotype" pitchFamily="18" charset="0"/>
                  <a:ea typeface="黑体" pitchFamily="49" charset="-122"/>
                </a:rPr>
                <a:t>关系</a:t>
              </a:r>
              <a:r>
                <a:rPr lang="en-US" altLang="zh-CN" sz="2800" dirty="0" smtClean="0">
                  <a:solidFill>
                    <a:schemeClr val="accent2">
                      <a:lumMod val="50000"/>
                    </a:schemeClr>
                  </a:solidFill>
                  <a:latin typeface="Palatino Linotype" pitchFamily="18" charset="0"/>
                  <a:ea typeface="黑体" pitchFamily="49" charset="-122"/>
                </a:rPr>
                <a:t>”</a:t>
              </a:r>
              <a:r>
                <a:rPr lang="zh-CN" altLang="en-US" sz="2800" dirty="0" smtClean="0">
                  <a:solidFill>
                    <a:schemeClr val="accent2">
                      <a:lumMod val="50000"/>
                    </a:schemeClr>
                  </a:solidFill>
                  <a:latin typeface="Palatino Linotype" pitchFamily="18" charset="0"/>
                  <a:ea typeface="黑体" pitchFamily="49" charset="-122"/>
                </a:rPr>
                <a:t>表示</a:t>
              </a:r>
              <a:r>
                <a:rPr lang="en-US" altLang="zh-CN" sz="2800" dirty="0" smtClean="0">
                  <a:solidFill>
                    <a:schemeClr val="accent2">
                      <a:lumMod val="50000"/>
                    </a:schemeClr>
                  </a:solidFill>
                  <a:latin typeface="Palatino Linotype" pitchFamily="18" charset="0"/>
                  <a:ea typeface="黑体" pitchFamily="49" charset="-122"/>
                </a:rPr>
                <a:t>(Sample-feature-relationship)</a:t>
              </a:r>
            </a:p>
          </p:txBody>
        </p:sp>
      </p:grpSp>
      <p:sp>
        <p:nvSpPr>
          <p:cNvPr id="9" name="右弧形箭头 8"/>
          <p:cNvSpPr/>
          <p:nvPr/>
        </p:nvSpPr>
        <p:spPr>
          <a:xfrm>
            <a:off x="6156176" y="1529644"/>
            <a:ext cx="455361" cy="438495"/>
          </a:xfrm>
          <a:prstGeom prst="curvedLeftArrow">
            <a:avLst>
              <a:gd name="adj1" fmla="val 21586"/>
              <a:gd name="adj2" fmla="val 38147"/>
              <a:gd name="adj3" fmla="val 25000"/>
            </a:avLst>
          </a:prstGeom>
          <a:solidFill>
            <a:schemeClr val="bg2">
              <a:lumMod val="9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622082"/>
            <a:ext cx="4610100" cy="3905250"/>
          </a:xfrm>
          <a:prstGeom prst="rect">
            <a:avLst/>
          </a:prstGeom>
        </p:spPr>
      </p:pic>
      <p:sp>
        <p:nvSpPr>
          <p:cNvPr id="11" name="圆角矩形 10"/>
          <p:cNvSpPr/>
          <p:nvPr/>
        </p:nvSpPr>
        <p:spPr>
          <a:xfrm>
            <a:off x="6074859" y="3142692"/>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数据表示复杂</a:t>
            </a:r>
            <a:endParaRPr lang="zh-CN" altLang="en-US" dirty="0">
              <a:solidFill>
                <a:schemeClr val="accent2">
                  <a:lumMod val="50000"/>
                </a:schemeClr>
              </a:solidFill>
              <a:latin typeface="楷体" pitchFamily="49" charset="-122"/>
              <a:ea typeface="楷体" pitchFamily="49" charset="-122"/>
            </a:endParaRPr>
          </a:p>
        </p:txBody>
      </p:sp>
      <p:sp>
        <p:nvSpPr>
          <p:cNvPr id="12" name="圆角矩形 11"/>
          <p:cNvSpPr/>
          <p:nvPr/>
        </p:nvSpPr>
        <p:spPr>
          <a:xfrm>
            <a:off x="6084168" y="3790764"/>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数据关系复杂</a:t>
            </a:r>
            <a:endParaRPr lang="zh-CN" altLang="en-US" dirty="0">
              <a:solidFill>
                <a:schemeClr val="accent2">
                  <a:lumMod val="50000"/>
                </a:schemeClr>
              </a:solidFill>
              <a:latin typeface="楷体" pitchFamily="49" charset="-122"/>
              <a:ea typeface="楷体" pitchFamily="49" charset="-122"/>
            </a:endParaRPr>
          </a:p>
        </p:txBody>
      </p:sp>
      <p:sp>
        <p:nvSpPr>
          <p:cNvPr id="13" name="圆角矩形 12"/>
          <p:cNvSpPr/>
          <p:nvPr/>
        </p:nvSpPr>
        <p:spPr>
          <a:xfrm>
            <a:off x="6084168" y="4438836"/>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动态性强</a:t>
            </a:r>
            <a:endParaRPr lang="zh-CN" altLang="en-US" dirty="0">
              <a:solidFill>
                <a:schemeClr val="accent2">
                  <a:lumMod val="50000"/>
                </a:schemeClr>
              </a:solidFill>
              <a:latin typeface="楷体" pitchFamily="49" charset="-122"/>
              <a:ea typeface="楷体" pitchFamily="49" charset="-122"/>
            </a:endParaRPr>
          </a:p>
        </p:txBody>
      </p:sp>
      <p:sp>
        <p:nvSpPr>
          <p:cNvPr id="14" name="圆角矩形 13"/>
          <p:cNvSpPr/>
          <p:nvPr/>
        </p:nvSpPr>
        <p:spPr>
          <a:xfrm>
            <a:off x="6074859" y="5085184"/>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演化规律复杂</a:t>
            </a:r>
            <a:endParaRPr lang="zh-CN" altLang="en-US" dirty="0">
              <a:solidFill>
                <a:schemeClr val="accent2">
                  <a:lumMod val="50000"/>
                </a:schemeClr>
              </a:solidFill>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27</a:t>
            </a:fld>
            <a:endParaRPr lang="zh-CN" altLang="en-US" dirty="0"/>
          </a:p>
        </p:txBody>
      </p:sp>
    </p:spTree>
    <p:extLst>
      <p:ext uri="{BB962C8B-B14F-4D97-AF65-F5344CB8AC3E}">
        <p14:creationId xmlns:p14="http://schemas.microsoft.com/office/powerpoint/2010/main" val="204599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特性：盲人摸象的“大数据”挖掘</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2057"/>
            <a:ext cx="9144000" cy="5033886"/>
          </a:xfrm>
          <a:prstGeom prst="rect">
            <a:avLst/>
          </a:prstGeom>
        </p:spPr>
      </p:pic>
      <p:sp>
        <p:nvSpPr>
          <p:cNvPr id="4" name="圆角矩形 3"/>
          <p:cNvSpPr/>
          <p:nvPr/>
        </p:nvSpPr>
        <p:spPr>
          <a:xfrm>
            <a:off x="2051720" y="1332271"/>
            <a:ext cx="1728192"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大象不断长大且不断变化</a:t>
            </a:r>
            <a:endParaRPr lang="zh-CN" altLang="en-US" dirty="0">
              <a:solidFill>
                <a:schemeClr val="accent2">
                  <a:lumMod val="50000"/>
                </a:schemeClr>
              </a:solidFill>
              <a:latin typeface="楷体" pitchFamily="49" charset="-122"/>
              <a:ea typeface="楷体" pitchFamily="49" charset="-122"/>
            </a:endParaRPr>
          </a:p>
        </p:txBody>
      </p:sp>
      <p:pic>
        <p:nvPicPr>
          <p:cNvPr id="2050" name="Picture 2"/>
          <p:cNvPicPr>
            <a:picLocks noChangeAspect="1" noChangeArrowheads="1"/>
          </p:cNvPicPr>
          <p:nvPr/>
        </p:nvPicPr>
        <p:blipFill>
          <a:blip r:embed="rId4">
            <a:extLst>
              <a:ext uri="{BEBA8EAE-BF5A-486C-A8C5-ECC9F3942E4B}">
                <a14:imgProps xmlns:a14="http://schemas.microsoft.com/office/drawing/2010/main">
                  <a14:imgLayer r:embed="rId5">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4355976" y="2622402"/>
            <a:ext cx="2304256" cy="922158"/>
          </a:xfrm>
          <a:prstGeom prst="rect">
            <a:avLst/>
          </a:prstGeom>
          <a:noFill/>
          <a:ln>
            <a:noFill/>
          </a:ln>
          <a:effectLst>
            <a:glow rad="127000">
              <a:schemeClr val="bg2">
                <a:lumMod val="25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圆角矩形 8"/>
          <p:cNvSpPr/>
          <p:nvPr/>
        </p:nvSpPr>
        <p:spPr>
          <a:xfrm>
            <a:off x="2348069" y="5945943"/>
            <a:ext cx="5652120" cy="504056"/>
          </a:xfrm>
          <a:prstGeom prst="roundRect">
            <a:avLst/>
          </a:prstGeom>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smtClean="0">
                <a:solidFill>
                  <a:schemeClr val="accent2">
                    <a:lumMod val="50000"/>
                  </a:schemeClr>
                </a:solidFill>
                <a:latin typeface="楷体" pitchFamily="49" charset="-122"/>
                <a:ea typeface="楷体" pitchFamily="49" charset="-122"/>
              </a:rPr>
              <a:t>“盲人”们之间可以相互交流，互相学习对方的知识</a:t>
            </a:r>
            <a:endParaRPr lang="zh-CN" altLang="en-US" dirty="0">
              <a:solidFill>
                <a:schemeClr val="accent2">
                  <a:lumMod val="50000"/>
                </a:schemeClr>
              </a:solidFill>
              <a:latin typeface="楷体" pitchFamily="49" charset="-122"/>
              <a:ea typeface="楷体" pitchFamily="49" charset="-122"/>
            </a:endParaRPr>
          </a:p>
        </p:txBody>
      </p:sp>
      <p:sp>
        <p:nvSpPr>
          <p:cNvPr id="7" name="灯片编号占位符 6"/>
          <p:cNvSpPr>
            <a:spLocks noGrp="1"/>
          </p:cNvSpPr>
          <p:nvPr>
            <p:ph type="sldNum" sz="quarter" idx="12"/>
          </p:nvPr>
        </p:nvSpPr>
        <p:spPr/>
        <p:txBody>
          <a:bodyPr/>
          <a:lstStyle/>
          <a:p>
            <a:pPr>
              <a:defRPr/>
            </a:pPr>
            <a:fld id="{73B3C56C-5700-4E55-BF40-61423C59FA56}" type="slidenum">
              <a:rPr lang="zh-CN" altLang="en-US" smtClean="0"/>
              <a:pPr>
                <a:defRPr/>
              </a:pPr>
              <a:t>28</a:t>
            </a:fld>
            <a:endParaRPr lang="zh-CN" altLang="en-US" dirty="0"/>
          </a:p>
        </p:txBody>
      </p:sp>
    </p:spTree>
    <p:extLst>
      <p:ext uri="{BB962C8B-B14F-4D97-AF65-F5344CB8AC3E}">
        <p14:creationId xmlns:p14="http://schemas.microsoft.com/office/powerpoint/2010/main" val="1307367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特性：“大数据”挖掘的挑战</a:t>
            </a:r>
            <a:r>
              <a:rPr lang="en-US" altLang="zh-CN" dirty="0" smtClean="0"/>
              <a:t>(1)</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754798081"/>
              </p:ext>
            </p:extLst>
          </p:nvPr>
        </p:nvGraphicFramePr>
        <p:xfrm>
          <a:off x="467544" y="1196752"/>
          <a:ext cx="8229600" cy="4678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29</a:t>
            </a:fld>
            <a:endParaRPr lang="zh-CN" altLang="en-US" dirty="0"/>
          </a:p>
        </p:txBody>
      </p:sp>
    </p:spTree>
    <p:extLst>
      <p:ext uri="{BB962C8B-B14F-4D97-AF65-F5344CB8AC3E}">
        <p14:creationId xmlns:p14="http://schemas.microsoft.com/office/powerpoint/2010/main" val="364094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参考教材</a:t>
            </a:r>
            <a:endParaRPr lang="zh-CN" altLang="en-US" dirty="0"/>
          </a:p>
        </p:txBody>
      </p:sp>
      <p:sp>
        <p:nvSpPr>
          <p:cNvPr id="3" name="内容占位符 2"/>
          <p:cNvSpPr>
            <a:spLocks noGrp="1"/>
          </p:cNvSpPr>
          <p:nvPr>
            <p:ph idx="1"/>
          </p:nvPr>
        </p:nvSpPr>
        <p:spPr/>
        <p:txBody>
          <a:bodyPr/>
          <a:lstStyle/>
          <a:p>
            <a:r>
              <a:rPr lang="zh-CN" altLang="en-US" sz="2800" dirty="0">
                <a:latin typeface="Times New Roman" panose="02020603050405020304" pitchFamily="18" charset="0"/>
                <a:cs typeface="Times New Roman" panose="02020603050405020304" pitchFamily="18" charset="0"/>
              </a:rPr>
              <a:t>林子雨</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大数据技术原理与应用（第二版）</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人民邮电出版社</a:t>
            </a:r>
            <a:r>
              <a:rPr lang="en-US" altLang="zh-CN" sz="2800" dirty="0">
                <a:latin typeface="Times New Roman" panose="02020603050405020304" pitchFamily="18" charset="0"/>
                <a:cs typeface="Times New Roman" panose="02020603050405020304" pitchFamily="18" charset="0"/>
              </a:rPr>
              <a:t>, 2017, ISBN: 9787115443304</a:t>
            </a:r>
            <a:r>
              <a:rPr lang="en-US" altLang="zh-CN" sz="2800" dirty="0" smtClean="0">
                <a:latin typeface="Times New Roman" panose="02020603050405020304" pitchFamily="18" charset="0"/>
                <a:cs typeface="Times New Roman" panose="02020603050405020304" pitchFamily="18" charset="0"/>
              </a:rPr>
              <a:t>.</a:t>
            </a:r>
          </a:p>
          <a:p>
            <a:r>
              <a:rPr lang="zh-CN" altLang="en-US" sz="2800" dirty="0">
                <a:latin typeface="Times New Roman" panose="02020603050405020304" pitchFamily="18" charset="0"/>
                <a:cs typeface="Times New Roman" panose="02020603050405020304" pitchFamily="18" charset="0"/>
              </a:rPr>
              <a:t>黄宜华</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深入理解大数据</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大数据处理与编程实践</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机械工业出版社</a:t>
            </a:r>
            <a:r>
              <a:rPr lang="en-US" altLang="zh-CN" sz="2800" dirty="0">
                <a:latin typeface="Times New Roman" panose="02020603050405020304" pitchFamily="18" charset="0"/>
                <a:cs typeface="Times New Roman" panose="02020603050405020304" pitchFamily="18" charset="0"/>
              </a:rPr>
              <a:t>, 2014, ISBN: 9787111473251.</a:t>
            </a:r>
          </a:p>
          <a:p>
            <a:r>
              <a:rPr lang="en-US" altLang="zh-CN" sz="2800" dirty="0">
                <a:latin typeface="Times New Roman" panose="02020603050405020304" pitchFamily="18" charset="0"/>
                <a:cs typeface="Times New Roman" panose="02020603050405020304" pitchFamily="18" charset="0"/>
              </a:rPr>
              <a:t>Donald Miner, Adam Shook. </a:t>
            </a:r>
            <a:r>
              <a:rPr lang="en-US" altLang="zh-CN" sz="2800" dirty="0" err="1">
                <a:latin typeface="Times New Roman" panose="02020603050405020304" pitchFamily="18" charset="0"/>
                <a:cs typeface="Times New Roman" panose="02020603050405020304" pitchFamily="18" charset="0"/>
              </a:rPr>
              <a:t>MapReduce</a:t>
            </a:r>
            <a:r>
              <a:rPr lang="zh-CN" altLang="en-US" sz="2800" dirty="0">
                <a:latin typeface="Times New Roman" panose="02020603050405020304" pitchFamily="18" charset="0"/>
                <a:cs typeface="Times New Roman" panose="02020603050405020304" pitchFamily="18" charset="0"/>
              </a:rPr>
              <a:t>设计模式</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人民邮电出版社</a:t>
            </a:r>
            <a:r>
              <a:rPr lang="en-US" altLang="zh-CN" sz="2800" dirty="0">
                <a:latin typeface="Times New Roman" panose="02020603050405020304" pitchFamily="18" charset="0"/>
                <a:cs typeface="Times New Roman" panose="02020603050405020304" pitchFamily="18" charset="0"/>
              </a:rPr>
              <a:t>, 2014, ISBN: 9787115360946.</a:t>
            </a:r>
          </a:p>
          <a:p>
            <a:r>
              <a:rPr lang="zh-CN" altLang="en-US" sz="2800" dirty="0">
                <a:latin typeface="Times New Roman" panose="02020603050405020304" pitchFamily="18" charset="0"/>
                <a:cs typeface="Times New Roman" panose="02020603050405020304" pitchFamily="18" charset="0"/>
              </a:rPr>
              <a:t>中科普开 著</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大数据技术基础</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清华大学出版社</a:t>
            </a:r>
            <a:r>
              <a:rPr lang="en-US" altLang="zh-CN" sz="2800" dirty="0">
                <a:latin typeface="Times New Roman" panose="02020603050405020304" pitchFamily="18" charset="0"/>
                <a:cs typeface="Times New Roman" panose="02020603050405020304" pitchFamily="18" charset="0"/>
              </a:rPr>
              <a:t>, 2016, ISBN</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9787302437574.</a:t>
            </a:r>
          </a:p>
          <a:p>
            <a:endParaRPr lang="zh-CN" altLang="en-US" dirty="0"/>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3</a:t>
            </a:fld>
            <a:endParaRPr lang="zh-CN" altLang="en-US" dirty="0"/>
          </a:p>
        </p:txBody>
      </p:sp>
    </p:spTree>
    <p:extLst>
      <p:ext uri="{BB962C8B-B14F-4D97-AF65-F5344CB8AC3E}">
        <p14:creationId xmlns:p14="http://schemas.microsoft.com/office/powerpoint/2010/main" val="4283618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特性：“大数据”</a:t>
            </a:r>
            <a:r>
              <a:rPr lang="zh-CN" altLang="en-US" dirty="0"/>
              <a:t>挖掘的挑战</a:t>
            </a:r>
            <a:r>
              <a:rPr lang="en-US" altLang="zh-CN" dirty="0" smtClean="0"/>
              <a:t>(2)</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270761638"/>
              </p:ext>
            </p:extLst>
          </p:nvPr>
        </p:nvGraphicFramePr>
        <p:xfrm>
          <a:off x="467544" y="1196752"/>
          <a:ext cx="8229600" cy="4678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30</a:t>
            </a:fld>
            <a:endParaRPr lang="zh-CN" altLang="en-US" dirty="0"/>
          </a:p>
        </p:txBody>
      </p:sp>
    </p:spTree>
    <p:extLst>
      <p:ext uri="{BB962C8B-B14F-4D97-AF65-F5344CB8AC3E}">
        <p14:creationId xmlns:p14="http://schemas.microsoft.com/office/powerpoint/2010/main" val="132025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特性：“大数据”</a:t>
            </a:r>
            <a:r>
              <a:rPr lang="zh-CN" altLang="en-US" dirty="0"/>
              <a:t>挖掘的挑战</a:t>
            </a:r>
            <a:r>
              <a:rPr lang="en-US" altLang="zh-CN" dirty="0" smtClean="0"/>
              <a:t>(3)</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115621760"/>
              </p:ext>
            </p:extLst>
          </p:nvPr>
        </p:nvGraphicFramePr>
        <p:xfrm>
          <a:off x="467544" y="1124744"/>
          <a:ext cx="8229600" cy="3240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12" y="4176277"/>
            <a:ext cx="5544616" cy="217289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8579" y="4178108"/>
            <a:ext cx="3213403" cy="1888288"/>
          </a:xfrm>
          <a:prstGeom prst="rect">
            <a:avLst/>
          </a:prstGeom>
        </p:spPr>
      </p:pic>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31</a:t>
            </a:fld>
            <a:endParaRPr lang="zh-CN" altLang="en-US" dirty="0"/>
          </a:p>
        </p:txBody>
      </p:sp>
    </p:spTree>
    <p:extLst>
      <p:ext uri="{BB962C8B-B14F-4D97-AF65-F5344CB8AC3E}">
        <p14:creationId xmlns:p14="http://schemas.microsoft.com/office/powerpoint/2010/main" val="2235125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大数据的</a:t>
            </a:r>
            <a:r>
              <a:rPr lang="zh-CN" altLang="en-US" dirty="0" smtClean="0"/>
              <a:t>特性：“大数据”</a:t>
            </a:r>
            <a:r>
              <a:rPr lang="zh-CN" altLang="en-US" dirty="0"/>
              <a:t>挖掘的挑战</a:t>
            </a:r>
            <a:r>
              <a:rPr lang="en-US" altLang="zh-CN" dirty="0" smtClean="0"/>
              <a:t>(4)</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78671029"/>
              </p:ext>
            </p:extLst>
          </p:nvPr>
        </p:nvGraphicFramePr>
        <p:xfrm>
          <a:off x="467544" y="1196752"/>
          <a:ext cx="8229600" cy="467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32</a:t>
            </a:fld>
            <a:endParaRPr lang="zh-CN" altLang="en-US" dirty="0"/>
          </a:p>
        </p:txBody>
      </p:sp>
    </p:spTree>
    <p:extLst>
      <p:ext uri="{BB962C8B-B14F-4D97-AF65-F5344CB8AC3E}">
        <p14:creationId xmlns:p14="http://schemas.microsoft.com/office/powerpoint/2010/main" val="735628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同侧圆角矩形 11"/>
          <p:cNvSpPr/>
          <p:nvPr/>
        </p:nvSpPr>
        <p:spPr>
          <a:xfrm rot="16200000" flipV="1">
            <a:off x="4707953" y="-98001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11" name="同侧圆角矩形 10"/>
          <p:cNvSpPr/>
          <p:nvPr/>
        </p:nvSpPr>
        <p:spPr>
          <a:xfrm rot="16200000">
            <a:off x="1401165" y="141632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13" name="矩形 12"/>
          <p:cNvSpPr/>
          <p:nvPr/>
        </p:nvSpPr>
        <p:spPr>
          <a:xfrm>
            <a:off x="2227484" y="155758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大数据的起源</a:t>
            </a:r>
            <a:endParaRPr lang="zh-CN" altLang="en-US" sz="2400" b="1" dirty="0">
              <a:solidFill>
                <a:schemeClr val="tx2"/>
              </a:solidFill>
              <a:latin typeface="黑体" pitchFamily="49" charset="-122"/>
              <a:ea typeface="黑体" pitchFamily="49" charset="-122"/>
            </a:endParaRPr>
          </a:p>
        </p:txBody>
      </p:sp>
      <p:sp>
        <p:nvSpPr>
          <p:cNvPr id="14" name="矩形 13"/>
          <p:cNvSpPr>
            <a:spLocks noChangeArrowheads="1"/>
          </p:cNvSpPr>
          <p:nvPr/>
        </p:nvSpPr>
        <p:spPr bwMode="auto">
          <a:xfrm>
            <a:off x="1547817" y="1608559"/>
            <a:ext cx="340157" cy="461665"/>
          </a:xfrm>
          <a:prstGeom prst="rect">
            <a:avLst/>
          </a:prstGeom>
          <a:noFill/>
          <a:ln w="9525">
            <a:noFill/>
            <a:miter lim="800000"/>
            <a:headEnd/>
            <a:tailEnd/>
          </a:ln>
        </p:spPr>
        <p:txBody>
          <a:bodyPr wrap="none">
            <a:spAutoFit/>
          </a:bodyPr>
          <a:lstStyle/>
          <a:p>
            <a:pPr algn="ctr"/>
            <a:r>
              <a:rPr lang="en-US" altLang="zh-CN" sz="2400" b="1" dirty="0">
                <a:solidFill>
                  <a:schemeClr val="accent2">
                    <a:lumMod val="50000"/>
                  </a:schemeClr>
                </a:solidFill>
                <a:latin typeface="黑体" pitchFamily="49" charset="-122"/>
                <a:ea typeface="黑体" pitchFamily="49" charset="-122"/>
              </a:rPr>
              <a:t>1</a:t>
            </a:r>
            <a:endParaRPr lang="ko-KR" altLang="en-US" sz="2400" b="1" dirty="0">
              <a:solidFill>
                <a:schemeClr val="accent2">
                  <a:lumMod val="50000"/>
                </a:schemeClr>
              </a:solidFill>
              <a:latin typeface="黑体" pitchFamily="49" charset="-122"/>
              <a:ea typeface="黑体" pitchFamily="49" charset="-122"/>
            </a:endParaRPr>
          </a:p>
        </p:txBody>
      </p:sp>
      <p:sp>
        <p:nvSpPr>
          <p:cNvPr id="16406" name="标题 1"/>
          <p:cNvSpPr>
            <a:spLocks noGrp="1"/>
          </p:cNvSpPr>
          <p:nvPr>
            <p:ph type="title"/>
          </p:nvPr>
        </p:nvSpPr>
        <p:spPr>
          <a:xfrm>
            <a:off x="457200" y="123825"/>
            <a:ext cx="8229600" cy="661988"/>
          </a:xfrm>
        </p:spPr>
        <p:txBody>
          <a:bodyPr/>
          <a:lstStyle/>
          <a:p>
            <a:r>
              <a:rPr lang="zh-CN" altLang="en-US" dirty="0" smtClean="0">
                <a:latin typeface="黑体" pitchFamily="49" charset="-122"/>
                <a:ea typeface="黑体" pitchFamily="49" charset="-122"/>
              </a:rPr>
              <a:t>提纲</a:t>
            </a:r>
            <a:r>
              <a:rPr lang="zh-CN" altLang="en-US" dirty="0" smtClean="0">
                <a:latin typeface="Palatino Linotype" pitchFamily="18" charset="0"/>
                <a:ea typeface="黑体" pitchFamily="49" charset="-122"/>
              </a:rPr>
              <a:t>（</a:t>
            </a:r>
            <a:r>
              <a:rPr lang="en-US" altLang="zh-CN" dirty="0" smtClean="0">
                <a:latin typeface="Palatino Linotype" pitchFamily="18" charset="0"/>
                <a:ea typeface="黑体" pitchFamily="49" charset="-122"/>
              </a:rPr>
              <a:t>Outlines</a:t>
            </a:r>
            <a:r>
              <a:rPr lang="zh-CN" altLang="en-US" dirty="0" smtClean="0">
                <a:latin typeface="Palatino Linotype" pitchFamily="18" charset="0"/>
                <a:ea typeface="黑体" pitchFamily="49" charset="-122"/>
              </a:rPr>
              <a:t>）</a:t>
            </a:r>
          </a:p>
        </p:txBody>
      </p:sp>
      <p:grpSp>
        <p:nvGrpSpPr>
          <p:cNvPr id="4" name="组合 3"/>
          <p:cNvGrpSpPr/>
          <p:nvPr/>
        </p:nvGrpSpPr>
        <p:grpSpPr>
          <a:xfrm>
            <a:off x="1259633" y="2276872"/>
            <a:ext cx="6550025" cy="565989"/>
            <a:chOff x="1259633" y="2331624"/>
            <a:chExt cx="6550025" cy="565989"/>
          </a:xfrm>
        </p:grpSpPr>
        <p:sp>
          <p:nvSpPr>
            <p:cNvPr id="29" name="同侧圆角矩形 28"/>
            <p:cNvSpPr/>
            <p:nvPr/>
          </p:nvSpPr>
          <p:spPr>
            <a:xfrm rot="16200000">
              <a:off x="1400102" y="2191155"/>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0" name="同侧圆角矩形 29"/>
            <p:cNvSpPr/>
            <p:nvPr/>
          </p:nvSpPr>
          <p:spPr>
            <a:xfrm rot="16200000" flipV="1">
              <a:off x="4706890" y="-205180"/>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1" name="矩形 30"/>
            <p:cNvSpPr/>
            <p:nvPr/>
          </p:nvSpPr>
          <p:spPr>
            <a:xfrm>
              <a:off x="2226421" y="2332413"/>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大数据的特征</a:t>
              </a:r>
              <a:endParaRPr lang="zh-CN" altLang="en-US" sz="2400" b="1" dirty="0">
                <a:solidFill>
                  <a:schemeClr val="tx2"/>
                </a:solidFill>
                <a:latin typeface="黑体" pitchFamily="49" charset="-122"/>
                <a:ea typeface="黑体" pitchFamily="49" charset="-122"/>
              </a:endParaRPr>
            </a:p>
          </p:txBody>
        </p:sp>
        <p:sp>
          <p:nvSpPr>
            <p:cNvPr id="32" name="矩形 31"/>
            <p:cNvSpPr>
              <a:spLocks noChangeArrowheads="1"/>
            </p:cNvSpPr>
            <p:nvPr/>
          </p:nvSpPr>
          <p:spPr bwMode="auto">
            <a:xfrm>
              <a:off x="1546754" y="2383391"/>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2</a:t>
              </a:r>
              <a:endParaRPr lang="ko-KR" altLang="en-US" sz="2400" b="1" dirty="0">
                <a:solidFill>
                  <a:schemeClr val="accent2">
                    <a:lumMod val="50000"/>
                  </a:schemeClr>
                </a:solidFill>
                <a:latin typeface="黑体" pitchFamily="49" charset="-122"/>
                <a:ea typeface="黑体" pitchFamily="49" charset="-122"/>
              </a:endParaRPr>
            </a:p>
          </p:txBody>
        </p:sp>
      </p:grpSp>
      <p:sp>
        <p:nvSpPr>
          <p:cNvPr id="33" name="同侧圆角矩形 32"/>
          <p:cNvSpPr/>
          <p:nvPr/>
        </p:nvSpPr>
        <p:spPr>
          <a:xfrm rot="16200000">
            <a:off x="1400102" y="285648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4" name="同侧圆角矩形 33"/>
          <p:cNvSpPr/>
          <p:nvPr/>
        </p:nvSpPr>
        <p:spPr>
          <a:xfrm rot="16200000" flipV="1">
            <a:off x="4706890" y="460148"/>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5" name="矩形 34"/>
          <p:cNvSpPr/>
          <p:nvPr/>
        </p:nvSpPr>
        <p:spPr>
          <a:xfrm>
            <a:off x="2226421" y="299774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大数据处理框架</a:t>
            </a:r>
            <a:endParaRPr lang="zh-CN" altLang="en-US" sz="2400" b="1" dirty="0">
              <a:solidFill>
                <a:schemeClr val="tx2"/>
              </a:solidFill>
              <a:latin typeface="黑体" pitchFamily="49" charset="-122"/>
              <a:ea typeface="黑体" pitchFamily="49" charset="-122"/>
            </a:endParaRPr>
          </a:p>
        </p:txBody>
      </p:sp>
      <p:sp>
        <p:nvSpPr>
          <p:cNvPr id="36" name="矩形 35"/>
          <p:cNvSpPr>
            <a:spLocks noChangeArrowheads="1"/>
          </p:cNvSpPr>
          <p:nvPr/>
        </p:nvSpPr>
        <p:spPr bwMode="auto">
          <a:xfrm>
            <a:off x="1546754" y="3048719"/>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3</a:t>
            </a:r>
            <a:endParaRPr lang="ko-KR" altLang="en-US" sz="2400" b="1" dirty="0">
              <a:solidFill>
                <a:schemeClr val="accent2">
                  <a:lumMod val="50000"/>
                </a:schemeClr>
              </a:solidFill>
              <a:latin typeface="黑体" pitchFamily="49" charset="-122"/>
              <a:ea typeface="黑体" pitchFamily="49" charset="-122"/>
            </a:endParaRPr>
          </a:p>
        </p:txBody>
      </p:sp>
      <p:grpSp>
        <p:nvGrpSpPr>
          <p:cNvPr id="6" name="组合 5"/>
          <p:cNvGrpSpPr/>
          <p:nvPr/>
        </p:nvGrpSpPr>
        <p:grpSpPr>
          <a:xfrm>
            <a:off x="1261716" y="3717032"/>
            <a:ext cx="6550025" cy="565989"/>
            <a:chOff x="1261716" y="3663691"/>
            <a:chExt cx="6550025" cy="565989"/>
          </a:xfrm>
        </p:grpSpPr>
        <p:sp>
          <p:nvSpPr>
            <p:cNvPr id="37" name="同侧圆角矩形 36"/>
            <p:cNvSpPr/>
            <p:nvPr/>
          </p:nvSpPr>
          <p:spPr>
            <a:xfrm rot="16200000">
              <a:off x="1402185" y="352322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8" name="同侧圆角矩形 37"/>
            <p:cNvSpPr/>
            <p:nvPr/>
          </p:nvSpPr>
          <p:spPr>
            <a:xfrm rot="16200000" flipV="1">
              <a:off x="4708973" y="112688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9" name="矩形 38"/>
            <p:cNvSpPr/>
            <p:nvPr/>
          </p:nvSpPr>
          <p:spPr>
            <a:xfrm>
              <a:off x="2228504" y="366448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流数据处理</a:t>
              </a:r>
              <a:endParaRPr lang="zh-CN" altLang="en-US" sz="2400" b="1" dirty="0">
                <a:solidFill>
                  <a:schemeClr val="tx2"/>
                </a:solidFill>
                <a:latin typeface="黑体" pitchFamily="49" charset="-122"/>
                <a:ea typeface="黑体" pitchFamily="49" charset="-122"/>
              </a:endParaRPr>
            </a:p>
          </p:txBody>
        </p:sp>
        <p:sp>
          <p:nvSpPr>
            <p:cNvPr id="40" name="矩形 39"/>
            <p:cNvSpPr>
              <a:spLocks noChangeArrowheads="1"/>
            </p:cNvSpPr>
            <p:nvPr/>
          </p:nvSpPr>
          <p:spPr bwMode="auto">
            <a:xfrm>
              <a:off x="1548837" y="371545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4</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8" name="组合 7"/>
          <p:cNvGrpSpPr/>
          <p:nvPr/>
        </p:nvGrpSpPr>
        <p:grpSpPr>
          <a:xfrm>
            <a:off x="1262334" y="4437112"/>
            <a:ext cx="6550025" cy="565989"/>
            <a:chOff x="1262334" y="4303171"/>
            <a:chExt cx="6550025" cy="565989"/>
          </a:xfrm>
        </p:grpSpPr>
        <p:sp>
          <p:nvSpPr>
            <p:cNvPr id="41" name="同侧圆角矩形 40"/>
            <p:cNvSpPr/>
            <p:nvPr/>
          </p:nvSpPr>
          <p:spPr>
            <a:xfrm rot="16200000">
              <a:off x="1402803" y="416270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42" name="同侧圆角矩形 41"/>
            <p:cNvSpPr/>
            <p:nvPr/>
          </p:nvSpPr>
          <p:spPr>
            <a:xfrm rot="16200000" flipV="1">
              <a:off x="4709591" y="176636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43" name="矩形 42"/>
            <p:cNvSpPr/>
            <p:nvPr/>
          </p:nvSpPr>
          <p:spPr>
            <a:xfrm>
              <a:off x="2229122" y="430396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大数据处理与挖掘应用</a:t>
              </a:r>
              <a:endParaRPr lang="zh-CN" altLang="en-US" sz="2400" b="1" dirty="0">
                <a:solidFill>
                  <a:schemeClr val="tx2"/>
                </a:solidFill>
                <a:latin typeface="黑体" pitchFamily="49" charset="-122"/>
                <a:ea typeface="黑体" pitchFamily="49" charset="-122"/>
              </a:endParaRPr>
            </a:p>
          </p:txBody>
        </p:sp>
        <p:sp>
          <p:nvSpPr>
            <p:cNvPr id="44" name="矩形 43"/>
            <p:cNvSpPr>
              <a:spLocks noChangeArrowheads="1"/>
            </p:cNvSpPr>
            <p:nvPr/>
          </p:nvSpPr>
          <p:spPr bwMode="auto">
            <a:xfrm>
              <a:off x="1549455" y="435493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5</a:t>
              </a:r>
              <a:endParaRPr lang="ko-KR" altLang="en-US" sz="2400" b="1" dirty="0">
                <a:solidFill>
                  <a:schemeClr val="accent2">
                    <a:lumMod val="50000"/>
                  </a:schemeClr>
                </a:solidFill>
                <a:latin typeface="黑体" pitchFamily="49" charset="-122"/>
                <a:ea typeface="黑体" pitchFamily="49" charset="-122"/>
              </a:endParaRPr>
            </a:p>
          </p:txBody>
        </p:sp>
      </p:gr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33</a:t>
            </a:fld>
            <a:endParaRPr lang="zh-CN" altLang="en-US" dirty="0"/>
          </a:p>
        </p:txBody>
      </p:sp>
    </p:spTree>
    <p:extLst>
      <p:ext uri="{BB962C8B-B14F-4D97-AF65-F5344CB8AC3E}">
        <p14:creationId xmlns:p14="http://schemas.microsoft.com/office/powerpoint/2010/main" val="308846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33"/>
                                        </p:tgtEl>
                                        <p:attrNameLst>
                                          <p:attrName>style.color</p:attrName>
                                        </p:attrNameLst>
                                      </p:cBhvr>
                                      <p:to>
                                        <a:schemeClr val="accent2"/>
                                      </p:to>
                                    </p:animClr>
                                    <p:animClr clrSpc="rgb" dir="cw">
                                      <p:cBhvr>
                                        <p:cTn id="7" dur="500" fill="hold"/>
                                        <p:tgtEl>
                                          <p:spTgt spid="33"/>
                                        </p:tgtEl>
                                        <p:attrNameLst>
                                          <p:attrName>fillcolor</p:attrName>
                                        </p:attrNameLst>
                                      </p:cBhvr>
                                      <p:to>
                                        <a:schemeClr val="accent2"/>
                                      </p:to>
                                    </p:animClr>
                                    <p:set>
                                      <p:cBhvr>
                                        <p:cTn id="8" dur="500" fill="hold"/>
                                        <p:tgtEl>
                                          <p:spTgt spid="33"/>
                                        </p:tgtEl>
                                        <p:attrNameLst>
                                          <p:attrName>fill.type</p:attrName>
                                        </p:attrNameLst>
                                      </p:cBhvr>
                                      <p:to>
                                        <p:strVal val="solid"/>
                                      </p:to>
                                    </p:set>
                                    <p:set>
                                      <p:cBhvr>
                                        <p:cTn id="9" dur="500" fill="hold"/>
                                        <p:tgtEl>
                                          <p:spTgt spid="33"/>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4"/>
                                        </p:tgtEl>
                                        <p:attrNameLst>
                                          <p:attrName>style.color</p:attrName>
                                        </p:attrNameLst>
                                      </p:cBhvr>
                                      <p:to>
                                        <a:schemeClr val="accent2"/>
                                      </p:to>
                                    </p:animClr>
                                    <p:animClr clrSpc="rgb" dir="cw">
                                      <p:cBhvr>
                                        <p:cTn id="12" dur="500" fill="hold"/>
                                        <p:tgtEl>
                                          <p:spTgt spid="34"/>
                                        </p:tgtEl>
                                        <p:attrNameLst>
                                          <p:attrName>fillcolor</p:attrName>
                                        </p:attrNameLst>
                                      </p:cBhvr>
                                      <p:to>
                                        <a:schemeClr val="accent2"/>
                                      </p:to>
                                    </p:animClr>
                                    <p:set>
                                      <p:cBhvr>
                                        <p:cTn id="13" dur="500" fill="hold"/>
                                        <p:tgtEl>
                                          <p:spTgt spid="34"/>
                                        </p:tgtEl>
                                        <p:attrNameLst>
                                          <p:attrName>fill.type</p:attrName>
                                        </p:attrNameLst>
                                      </p:cBhvr>
                                      <p:to>
                                        <p:strVal val="solid"/>
                                      </p:to>
                                    </p:set>
                                    <p:set>
                                      <p:cBhvr>
                                        <p:cTn id="14" dur="500" fill="hold"/>
                                        <p:tgtEl>
                                          <p:spTgt spid="34"/>
                                        </p:tgtEl>
                                        <p:attrNameLst>
                                          <p:attrName>fill.on</p:attrName>
                                        </p:attrNameLst>
                                      </p:cBhvr>
                                      <p:to>
                                        <p:strVal val="true"/>
                                      </p:to>
                                    </p:set>
                                  </p:childTnLst>
                                </p:cTn>
                              </p:par>
                              <p:par>
                                <p:cTn id="15" presetID="3" presetClass="emph" presetSubtype="2" fill="hold" grpId="0" nodeType="withEffect">
                                  <p:stCondLst>
                                    <p:cond delay="0"/>
                                  </p:stCondLst>
                                  <p:childTnLst>
                                    <p:animClr clrSpc="rgb" dir="cw">
                                      <p:cBhvr override="childStyle">
                                        <p:cTn id="16" dur="500" fill="hold"/>
                                        <p:tgtEl>
                                          <p:spTgt spid="36"/>
                                        </p:tgtEl>
                                        <p:attrNameLst>
                                          <p:attrName>style.color</p:attrName>
                                        </p:attrNameLst>
                                      </p:cBhvr>
                                      <p:to>
                                        <a:srgbClr val="FFFFFF"/>
                                      </p:to>
                                    </p:animClr>
                                  </p:childTnLst>
                                </p:cTn>
                              </p:par>
                              <p:par>
                                <p:cTn id="17" presetID="3" presetClass="emph" presetSubtype="2" fill="hold" grpId="0" nodeType="withEffect">
                                  <p:stCondLst>
                                    <p:cond delay="0"/>
                                  </p:stCondLst>
                                  <p:childTnLst>
                                    <p:animClr clrSpc="rgb" dir="cw">
                                      <p:cBhvr override="childStyle">
                                        <p:cTn id="18" dur="500" fill="hold"/>
                                        <p:tgtEl>
                                          <p:spTgt spid="35"/>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大数据挖掘的处理框架</a:t>
            </a:r>
            <a:endParaRPr lang="zh-CN" altLang="en-US" dirty="0"/>
          </a:p>
        </p:txBody>
      </p:sp>
      <p:pic>
        <p:nvPicPr>
          <p:cNvPr id="5" name="Picture 3"/>
          <p:cNvPicPr/>
          <p:nvPr/>
        </p:nvPicPr>
        <p:blipFill>
          <a:blip r:embed="rId2" cstate="print">
            <a:extLst>
              <a:ext uri="{28A0092B-C50C-407E-A947-70E740481C1C}">
                <a14:useLocalDpi xmlns:a14="http://schemas.microsoft.com/office/drawing/2010/main" val="0"/>
              </a:ext>
            </a:extLst>
          </a:blip>
          <a:stretch>
            <a:fillRect/>
          </a:stretch>
        </p:blipFill>
        <p:spPr>
          <a:xfrm>
            <a:off x="2275497" y="1052736"/>
            <a:ext cx="4824536" cy="3960440"/>
          </a:xfrm>
          <a:prstGeom prst="rect">
            <a:avLst/>
          </a:prstGeom>
        </p:spPr>
      </p:pic>
      <p:sp>
        <p:nvSpPr>
          <p:cNvPr id="6" name="TextBox 5"/>
          <p:cNvSpPr txBox="1"/>
          <p:nvPr/>
        </p:nvSpPr>
        <p:spPr>
          <a:xfrm>
            <a:off x="1195377" y="5418562"/>
            <a:ext cx="6984776" cy="646331"/>
          </a:xfrm>
          <a:prstGeom prst="rect">
            <a:avLst/>
          </a:prstGeom>
          <a:noFill/>
          <a:ln>
            <a:solidFill>
              <a:schemeClr val="tx2">
                <a:lumMod val="60000"/>
                <a:lumOff val="40000"/>
              </a:schemeClr>
            </a:solidFill>
          </a:ln>
        </p:spPr>
        <p:txBody>
          <a:bodyPr wrap="square" rtlCol="0">
            <a:spAutoFit/>
          </a:bodyPr>
          <a:lstStyle/>
          <a:p>
            <a:r>
              <a:rPr lang="en-US" altLang="zh-CN" dirty="0" smtClean="0">
                <a:latin typeface="Palatino Linotype" pitchFamily="18" charset="0"/>
              </a:rPr>
              <a:t>System Level: HPC </a:t>
            </a:r>
            <a:r>
              <a:rPr lang="zh-CN" altLang="en-US" dirty="0" smtClean="0">
                <a:latin typeface="Palatino Linotype" pitchFamily="18" charset="0"/>
              </a:rPr>
              <a:t>和并行处理工具</a:t>
            </a:r>
            <a:endParaRPr lang="en-US" altLang="zh-CN" dirty="0" smtClean="0">
              <a:latin typeface="Palatino Linotype" pitchFamily="18" charset="0"/>
            </a:endParaRPr>
          </a:p>
          <a:p>
            <a:r>
              <a:rPr lang="en-US" altLang="zh-CN" dirty="0" smtClean="0">
                <a:latin typeface="Palatino Linotype" pitchFamily="18" charset="0"/>
              </a:rPr>
              <a:t>Cluster with </a:t>
            </a:r>
            <a:r>
              <a:rPr lang="en-US" altLang="zh-CN" dirty="0" err="1" smtClean="0">
                <a:latin typeface="Palatino Linotype" pitchFamily="18" charset="0"/>
              </a:rPr>
              <a:t>MapReduce</a:t>
            </a:r>
            <a:r>
              <a:rPr lang="en-US" altLang="zh-CN" dirty="0">
                <a:latin typeface="Palatino Linotype" pitchFamily="18" charset="0"/>
              </a:rPr>
              <a:t> or </a:t>
            </a:r>
            <a:r>
              <a:rPr lang="en-US" altLang="zh-CN" dirty="0" smtClean="0">
                <a:latin typeface="Palatino Linotype" pitchFamily="18" charset="0"/>
              </a:rPr>
              <a:t>Enterprise </a:t>
            </a:r>
            <a:r>
              <a:rPr lang="en-US" altLang="zh-CN" dirty="0">
                <a:latin typeface="Palatino Linotype" pitchFamily="18" charset="0"/>
              </a:rPr>
              <a:t>Control </a:t>
            </a:r>
            <a:r>
              <a:rPr lang="en-US" altLang="zh-CN" dirty="0" smtClean="0">
                <a:latin typeface="Palatino Linotype" pitchFamily="18" charset="0"/>
              </a:rPr>
              <a:t>Language (ECL)</a:t>
            </a:r>
            <a:endParaRPr lang="zh-CN" altLang="en-US" dirty="0">
              <a:latin typeface="Palatino Linotype" pitchFamily="18" charset="0"/>
            </a:endParaRPr>
          </a:p>
        </p:txBody>
      </p:sp>
      <p:cxnSp>
        <p:nvCxnSpPr>
          <p:cNvPr id="55" name="直接连接符 54"/>
          <p:cNvCxnSpPr/>
          <p:nvPr/>
        </p:nvCxnSpPr>
        <p:spPr>
          <a:xfrm flipH="1">
            <a:off x="1195377" y="3573016"/>
            <a:ext cx="2656543" cy="1845546"/>
          </a:xfrm>
          <a:prstGeom prst="line">
            <a:avLst/>
          </a:prstGeom>
          <a:ln w="12700">
            <a:prstDash val="dash"/>
          </a:ln>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292080" y="3501008"/>
            <a:ext cx="2888073" cy="1917554"/>
          </a:xfrm>
          <a:prstGeom prst="line">
            <a:avLst/>
          </a:prstGeom>
          <a:ln w="12700">
            <a:prstDash val="dash"/>
          </a:ln>
          <a:effectLst/>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pPr>
              <a:defRPr/>
            </a:pPr>
            <a:fld id="{73B3C56C-5700-4E55-BF40-61423C59FA56}" type="slidenum">
              <a:rPr lang="zh-CN" altLang="en-US" smtClean="0"/>
              <a:pPr>
                <a:defRPr/>
              </a:pPr>
              <a:t>34</a:t>
            </a:fld>
            <a:endParaRPr lang="zh-CN" altLang="en-US" dirty="0"/>
          </a:p>
        </p:txBody>
      </p:sp>
    </p:spTree>
    <p:extLst>
      <p:ext uri="{BB962C8B-B14F-4D97-AF65-F5344CB8AC3E}">
        <p14:creationId xmlns:p14="http://schemas.microsoft.com/office/powerpoint/2010/main" val="3800723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大数据挖掘的处理框架</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645711565"/>
              </p:ext>
            </p:extLst>
          </p:nvPr>
        </p:nvGraphicFramePr>
        <p:xfrm>
          <a:off x="0" y="980728"/>
          <a:ext cx="9144000"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8"/>
          <p:cNvSpPr>
            <a:spLocks noChangeArrowheads="1"/>
          </p:cNvSpPr>
          <p:nvPr/>
        </p:nvSpPr>
        <p:spPr bwMode="auto">
          <a:xfrm>
            <a:off x="3617962" y="3588246"/>
            <a:ext cx="1962150" cy="704850"/>
          </a:xfrm>
          <a:prstGeom prst="rect">
            <a:avLst/>
          </a:prstGeom>
          <a:solidFill>
            <a:schemeClr val="hlink"/>
          </a:solidFill>
          <a:ln w="6350">
            <a:solidFill>
              <a:schemeClr val="hlink"/>
            </a:solidFill>
            <a:miter lim="800000"/>
            <a:headEnd/>
            <a:tailEnd/>
          </a:ln>
        </p:spPr>
        <p:txBody>
          <a:bodyPr wrap="none" lIns="0" tIns="0" rIns="0" bIns="0" anchor="ctr"/>
          <a:lstStyle/>
          <a:p>
            <a:pPr algn="ctr"/>
            <a:r>
              <a:rPr lang="en-US" altLang="zh-CN" sz="2000" b="1" dirty="0" smtClean="0">
                <a:solidFill>
                  <a:schemeClr val="bg1"/>
                </a:solidFill>
                <a:latin typeface="Palatino Linotype" pitchFamily="18" charset="0"/>
              </a:rPr>
              <a:t>HACE</a:t>
            </a:r>
            <a:r>
              <a:rPr lang="zh-CN" altLang="en-US" sz="2000" b="1" dirty="0" smtClean="0">
                <a:solidFill>
                  <a:schemeClr val="bg1"/>
                </a:solidFill>
                <a:latin typeface="Calibri" pitchFamily="34" charset="0"/>
              </a:rPr>
              <a:t>理论</a:t>
            </a:r>
            <a:endParaRPr lang="zh-CN" altLang="en-US" sz="2000" b="1" dirty="0">
              <a:solidFill>
                <a:schemeClr val="bg1"/>
              </a:solidFill>
              <a:latin typeface="Calibri" pitchFamily="34" charset="0"/>
            </a:endParaRPr>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35</a:t>
            </a:fld>
            <a:endParaRPr lang="zh-CN" altLang="en-US" dirty="0"/>
          </a:p>
        </p:txBody>
      </p:sp>
    </p:spTree>
    <p:extLst>
      <p:ext uri="{BB962C8B-B14F-4D97-AF65-F5344CB8AC3E}">
        <p14:creationId xmlns:p14="http://schemas.microsoft.com/office/powerpoint/2010/main" val="362321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r>
              <a:rPr lang="zh-CN" altLang="en-US" dirty="0"/>
              <a:t>大</a:t>
            </a:r>
            <a:r>
              <a:rPr lang="zh-CN" altLang="en-US" dirty="0" smtClean="0"/>
              <a:t>数据处理框架：大数据关键技术</a:t>
            </a:r>
          </a:p>
        </p:txBody>
      </p:sp>
      <p:graphicFrame>
        <p:nvGraphicFramePr>
          <p:cNvPr id="17479" name="Group 71"/>
          <p:cNvGraphicFramePr>
            <a:graphicFrameLocks noGrp="1"/>
          </p:cNvGraphicFramePr>
          <p:nvPr>
            <p:extLst>
              <p:ext uri="{D42A27DB-BD31-4B8C-83A1-F6EECF244321}">
                <p14:modId xmlns:p14="http://schemas.microsoft.com/office/powerpoint/2010/main" val="3236977493"/>
              </p:ext>
            </p:extLst>
          </p:nvPr>
        </p:nvGraphicFramePr>
        <p:xfrm>
          <a:off x="467544" y="1196752"/>
          <a:ext cx="8305800" cy="4572000"/>
        </p:xfrm>
        <a:graphic>
          <a:graphicData uri="http://schemas.openxmlformats.org/drawingml/2006/table">
            <a:tbl>
              <a:tblPr/>
              <a:tblGrid>
                <a:gridCol w="1905000"/>
                <a:gridCol w="6400800"/>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技术层面</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功能</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数据采集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ETL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利用分布式文件系统、数据仓库、关系数据库、</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NoSQL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数据库、云数据库等，实现对结构化、半结构化和非结构化海量数据的存储和管理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数据处理与分析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数据隐私和安全</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36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zh-CN" altLang="en-US" dirty="0"/>
              <a:t>大数据处理框架：大</a:t>
            </a:r>
            <a:r>
              <a:rPr lang="zh-CN" altLang="en-US" dirty="0" smtClean="0"/>
              <a:t>数据计算模式</a:t>
            </a:r>
          </a:p>
        </p:txBody>
      </p:sp>
      <p:graphicFrame>
        <p:nvGraphicFramePr>
          <p:cNvPr id="18436" name="Group 4"/>
          <p:cNvGraphicFramePr>
            <a:graphicFrameLocks noGrp="1"/>
          </p:cNvGraphicFramePr>
          <p:nvPr>
            <p:extLst>
              <p:ext uri="{D42A27DB-BD31-4B8C-83A1-F6EECF244321}">
                <p14:modId xmlns:p14="http://schemas.microsoft.com/office/powerpoint/2010/main" val="2850152840"/>
              </p:ext>
            </p:extLst>
          </p:nvPr>
        </p:nvGraphicFramePr>
        <p:xfrm>
          <a:off x="611560" y="1124744"/>
          <a:ext cx="7992888" cy="5112567"/>
        </p:xfrm>
        <a:graphic>
          <a:graphicData uri="http://schemas.openxmlformats.org/drawingml/2006/table">
            <a:tbl>
              <a:tblPr/>
              <a:tblGrid>
                <a:gridCol w="2186505"/>
                <a:gridCol w="2476303"/>
                <a:gridCol w="3330080"/>
              </a:tblGrid>
              <a:tr h="51717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大数据计算模式</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解决问题</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代表产品</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86898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批处理计算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针对大规模数据的批量处理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MapReduce、Spark等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161403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流计算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针对流数据的实时计算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Storm、S4、Flume、Streams、Puma、DStream、Super Mario、银河流数据处理平台等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124338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图计算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针对大规模图结构数据的处理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Pregel、GraphX、Giraph、PowerGraph、Hama、GoldenOrb等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86898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查询分析计算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大规模数据的存储管理和查询分析</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Dremel、Hive、Cassandra、Impala等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37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r>
              <a:rPr lang="zh-CN" altLang="en-US" dirty="0"/>
              <a:t>大数据处理框架：大</a:t>
            </a:r>
            <a:r>
              <a:rPr lang="zh-CN" altLang="en-US" dirty="0" smtClean="0"/>
              <a:t>数据产业</a:t>
            </a:r>
          </a:p>
        </p:txBody>
      </p:sp>
      <p:sp>
        <p:nvSpPr>
          <p:cNvPr id="20483" name="Rectangle 3"/>
          <p:cNvSpPr>
            <a:spLocks noGrp="1" noChangeArrowheads="1"/>
          </p:cNvSpPr>
          <p:nvPr>
            <p:ph type="body" idx="4294967295"/>
          </p:nvPr>
        </p:nvSpPr>
        <p:spPr>
          <a:xfrm>
            <a:off x="457200" y="1143000"/>
            <a:ext cx="8229600" cy="838200"/>
          </a:xfrm>
        </p:spPr>
        <p:txBody>
          <a:bodyPr/>
          <a:lstStyle/>
          <a:p>
            <a:r>
              <a:rPr lang="zh-CN" altLang="en-US" sz="2000" dirty="0" smtClean="0"/>
              <a:t>大数据产业是指一切与支撑大数据组织管理和价值发现相关的企业经济活动的集合</a:t>
            </a:r>
          </a:p>
        </p:txBody>
      </p:sp>
      <p:graphicFrame>
        <p:nvGraphicFramePr>
          <p:cNvPr id="19551" name="Group 95"/>
          <p:cNvGraphicFramePr>
            <a:graphicFrameLocks noGrp="1"/>
          </p:cNvGraphicFramePr>
          <p:nvPr/>
        </p:nvGraphicFramePr>
        <p:xfrm>
          <a:off x="457200" y="2176463"/>
          <a:ext cx="8305800" cy="3932238"/>
        </p:xfrm>
        <a:graphic>
          <a:graphicData uri="http://schemas.openxmlformats.org/drawingml/2006/table">
            <a:tbl>
              <a:tblPr/>
              <a:tblGrid>
                <a:gridCol w="1555750"/>
                <a:gridCol w="6750050"/>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产业链环节</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包含内容</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IT</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基础设施层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包括提供硬件、软件、网络等基础设施以及提供咨询、规划和系统集成服务的企业，比如，提供数据中心解决方案的</a:t>
                      </a: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IBM</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、惠普和戴尔等，提供存储解决方案的</a:t>
                      </a: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EMC</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，提供虚拟化管理软件的微软、思杰、</a:t>
                      </a: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SUN</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Redhat</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数据源层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数据管理层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包括数据抽取、转换、存储和管理等服务的各类企业或产品，比如分布式文件系统（如</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Hadoop</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HDFS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和谷歌的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GFS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ETL</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Informatica</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Kettle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等）、数据库和数据仓库（</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Oracle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MySQL</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SQL Server</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HBase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GreenPlum</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数据分析层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包括提供分布式计算、数据挖掘、统计分析等服务的各类企业或产品，比如，分布式计算框架</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MapReduce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、统计分析软件</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SPSS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SAS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、数据挖掘工具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Weka</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、数据可视化工具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Tableau</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BI</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MicroStrategy</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Cognos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BO</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数据平台层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数据应用层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38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zh-CN" altLang="en-US" dirty="0"/>
              <a:t>大数据处理框架：</a:t>
            </a:r>
            <a:r>
              <a:rPr lang="zh-CN" altLang="en-US" sz="2400" dirty="0"/>
              <a:t>大</a:t>
            </a:r>
            <a:r>
              <a:rPr lang="zh-CN" altLang="en-US" sz="2400" dirty="0" smtClean="0"/>
              <a:t>数据与云计算、物联网的关系</a:t>
            </a:r>
          </a:p>
        </p:txBody>
      </p:sp>
      <p:sp>
        <p:nvSpPr>
          <p:cNvPr id="21507" name="Rectangle 3"/>
          <p:cNvSpPr>
            <a:spLocks noGrp="1" noChangeArrowheads="1"/>
          </p:cNvSpPr>
          <p:nvPr>
            <p:ph type="body" idx="4294967295"/>
          </p:nvPr>
        </p:nvSpPr>
        <p:spPr/>
        <p:txBody>
          <a:bodyPr/>
          <a:lstStyle/>
          <a:p>
            <a:r>
              <a:rPr lang="zh-CN" altLang="en-US" sz="2000" dirty="0" smtClean="0"/>
              <a:t>云计算、大数据和物联网代表了</a:t>
            </a:r>
            <a:r>
              <a:rPr lang="en-US" altLang="zh-CN" sz="2000" dirty="0" smtClean="0"/>
              <a:t>IT</a:t>
            </a:r>
            <a:r>
              <a:rPr lang="zh-CN" altLang="en-US" sz="2000" dirty="0" smtClean="0"/>
              <a:t>领域最新的技术发展趋势，三者相辅相成，既有联系又有区别</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39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课程考核</a:t>
            </a:r>
            <a:endParaRPr lang="zh-CN" altLang="en-US" dirty="0"/>
          </a:p>
        </p:txBody>
      </p:sp>
      <p:sp>
        <p:nvSpPr>
          <p:cNvPr id="3" name="内容占位符 2"/>
          <p:cNvSpPr>
            <a:spLocks noGrp="1"/>
          </p:cNvSpPr>
          <p:nvPr>
            <p:ph idx="1"/>
          </p:nvPr>
        </p:nvSpPr>
        <p:spPr/>
        <p:txBody>
          <a:bodyPr/>
          <a:lstStyle/>
          <a:p>
            <a:r>
              <a:rPr lang="zh-CN" altLang="en-US" dirty="0" smtClean="0"/>
              <a:t>平时成绩（</a:t>
            </a:r>
            <a:r>
              <a:rPr lang="en-US" altLang="zh-CN" dirty="0" smtClean="0"/>
              <a:t>5%</a:t>
            </a:r>
            <a:r>
              <a:rPr lang="zh-CN" altLang="en-US" dirty="0" smtClean="0"/>
              <a:t>）</a:t>
            </a:r>
            <a:endParaRPr lang="en-US" altLang="zh-CN" dirty="0" smtClean="0"/>
          </a:p>
          <a:p>
            <a:r>
              <a:rPr lang="zh-CN" altLang="en-US" dirty="0" smtClean="0"/>
              <a:t>实验报告（</a:t>
            </a:r>
            <a:r>
              <a:rPr lang="en-US" altLang="zh-CN" dirty="0" smtClean="0"/>
              <a:t>35%</a:t>
            </a:r>
            <a:r>
              <a:rPr lang="zh-CN" altLang="en-US" dirty="0" smtClean="0"/>
              <a:t>）</a:t>
            </a:r>
            <a:endParaRPr lang="en-US" altLang="zh-CN" dirty="0" smtClean="0"/>
          </a:p>
          <a:p>
            <a:r>
              <a:rPr lang="zh-CN" altLang="en-US" dirty="0" smtClean="0"/>
              <a:t>综合设计报告（</a:t>
            </a:r>
            <a:r>
              <a:rPr lang="en-US" altLang="zh-CN" dirty="0" smtClean="0"/>
              <a:t>30%</a:t>
            </a:r>
            <a:r>
              <a:rPr lang="zh-CN" altLang="en-US" dirty="0" smtClean="0"/>
              <a:t>）</a:t>
            </a:r>
            <a:endParaRPr lang="en-US" altLang="zh-CN" dirty="0" smtClean="0"/>
          </a:p>
          <a:p>
            <a:r>
              <a:rPr lang="zh-CN" altLang="en-US" dirty="0" smtClean="0"/>
              <a:t>课程报告（</a:t>
            </a:r>
            <a:r>
              <a:rPr lang="en-US" altLang="zh-CN" dirty="0" smtClean="0"/>
              <a:t>30%</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fld id="{73B3C56C-5700-4E55-BF40-61423C59FA56}" type="slidenum">
              <a:rPr lang="zh-CN" altLang="en-US" smtClean="0"/>
              <a:pPr>
                <a:defRPr/>
              </a:pPr>
              <a:t>4</a:t>
            </a:fld>
            <a:endParaRPr lang="zh-CN" altLang="en-US" dirty="0"/>
          </a:p>
        </p:txBody>
      </p:sp>
    </p:spTree>
    <p:extLst>
      <p:ext uri="{BB962C8B-B14F-4D97-AF65-F5344CB8AC3E}">
        <p14:creationId xmlns:p14="http://schemas.microsoft.com/office/powerpoint/2010/main" val="354338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zh-CN" altLang="en-US" dirty="0"/>
              <a:t>大数据处理框架：云</a:t>
            </a:r>
            <a:r>
              <a:rPr lang="zh-CN" altLang="en-US" dirty="0" smtClean="0"/>
              <a:t>计算</a:t>
            </a:r>
          </a:p>
        </p:txBody>
      </p:sp>
      <p:sp>
        <p:nvSpPr>
          <p:cNvPr id="22531" name="Rectangle 3"/>
          <p:cNvSpPr>
            <a:spLocks noGrp="1" noChangeArrowheads="1"/>
          </p:cNvSpPr>
          <p:nvPr>
            <p:ph type="body" idx="4294967295"/>
          </p:nvPr>
        </p:nvSpPr>
        <p:spPr>
          <a:xfrm>
            <a:off x="228600" y="1052736"/>
            <a:ext cx="8686800" cy="1066800"/>
          </a:xfrm>
        </p:spPr>
        <p:txBody>
          <a:bodyPr/>
          <a:lstStyle/>
          <a:p>
            <a:pPr>
              <a:lnSpc>
                <a:spcPct val="80000"/>
              </a:lnSpc>
            </a:pPr>
            <a:r>
              <a:rPr lang="zh-CN" altLang="en-US" sz="2400" dirty="0" smtClean="0"/>
              <a:t>云计算实现了通过网络提供可伸缩的、廉价的分布式计算能力，用户只需要在具备网络接入条件的地方，就可以随时随地获得所需的各种IT资源</a:t>
            </a:r>
          </a:p>
        </p:txBody>
      </p:sp>
      <p:sp>
        <p:nvSpPr>
          <p:cNvPr id="22532" name="Text Box 6"/>
          <p:cNvSpPr txBox="1">
            <a:spLocks noChangeArrowheads="1"/>
          </p:cNvSpPr>
          <p:nvPr/>
        </p:nvSpPr>
        <p:spPr bwMode="auto">
          <a:xfrm>
            <a:off x="2904207" y="6014616"/>
            <a:ext cx="375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dirty="0" smtClean="0"/>
              <a:t>云</a:t>
            </a:r>
            <a:r>
              <a:rPr lang="zh-CN" altLang="en-US" dirty="0"/>
              <a:t>计算的服务模式和类型 </a:t>
            </a:r>
          </a:p>
        </p:txBody>
      </p:sp>
      <p:pic>
        <p:nvPicPr>
          <p:cNvPr id="2253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083842"/>
            <a:ext cx="54864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r>
              <a:rPr lang="zh-CN" altLang="en-US" dirty="0"/>
              <a:t>大数据处理框架：云</a:t>
            </a:r>
            <a:r>
              <a:rPr lang="zh-CN" altLang="en-US" dirty="0" smtClean="0"/>
              <a:t>计算关键技术</a:t>
            </a:r>
          </a:p>
        </p:txBody>
      </p:sp>
      <p:sp>
        <p:nvSpPr>
          <p:cNvPr id="23555" name="Rectangle 3"/>
          <p:cNvSpPr>
            <a:spLocks noGrp="1" noChangeArrowheads="1"/>
          </p:cNvSpPr>
          <p:nvPr>
            <p:ph type="body" idx="4294967295"/>
          </p:nvPr>
        </p:nvSpPr>
        <p:spPr>
          <a:xfrm>
            <a:off x="457200" y="1268760"/>
            <a:ext cx="8229600" cy="4525962"/>
          </a:xfrm>
        </p:spPr>
        <p:txBody>
          <a:bodyPr/>
          <a:lstStyle/>
          <a:p>
            <a:r>
              <a:rPr lang="zh-CN" altLang="en-US" sz="2400" dirty="0" smtClean="0"/>
              <a:t>云计算关键技术包括：虚拟化、分布式存储、分布式计算、多租户等</a:t>
            </a:r>
          </a:p>
        </p:txBody>
      </p:sp>
      <p:pic>
        <p:nvPicPr>
          <p:cNvPr id="23556" name="Picture 5"/>
          <p:cNvPicPr>
            <a:picLocks noChangeAspect="1" noChangeArrowheads="1"/>
          </p:cNvPicPr>
          <p:nvPr/>
        </p:nvPicPr>
        <p:blipFill>
          <a:blip r:embed="rId2">
            <a:extLst>
              <a:ext uri="{28A0092B-C50C-407E-A947-70E740481C1C}">
                <a14:useLocalDpi xmlns:a14="http://schemas.microsoft.com/office/drawing/2010/main" val="0"/>
              </a:ext>
            </a:extLst>
          </a:blip>
          <a:srcRect l="8873" r="8873"/>
          <a:stretch>
            <a:fillRect/>
          </a:stretch>
        </p:blipFill>
        <p:spPr bwMode="auto">
          <a:xfrm>
            <a:off x="1981200" y="2195735"/>
            <a:ext cx="51816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r>
              <a:rPr lang="zh-CN" altLang="en-US" dirty="0"/>
              <a:t>大数据处理框架：云</a:t>
            </a:r>
            <a:r>
              <a:rPr lang="zh-CN" altLang="en-US" dirty="0" smtClean="0"/>
              <a:t>计算数据中心</a:t>
            </a:r>
          </a:p>
        </p:txBody>
      </p:sp>
      <p:sp>
        <p:nvSpPr>
          <p:cNvPr id="24579" name="Rectangle 3"/>
          <p:cNvSpPr>
            <a:spLocks noGrp="1" noChangeArrowheads="1"/>
          </p:cNvSpPr>
          <p:nvPr>
            <p:ph type="body" idx="4294967295"/>
          </p:nvPr>
        </p:nvSpPr>
        <p:spPr>
          <a:xfrm>
            <a:off x="533400" y="1600200"/>
            <a:ext cx="8229600" cy="2590800"/>
          </a:xfrm>
        </p:spPr>
        <p:txBody>
          <a:bodyPr/>
          <a:lstStyle/>
          <a:p>
            <a:r>
              <a:rPr lang="zh-CN" altLang="en-US" sz="2800" dirty="0" smtClean="0"/>
              <a:t>云计算数据中心是一整套复杂的设施，包括刀片服务器、宽带网络连接、环境控制设备、监控设备以及各种安全装置等</a:t>
            </a:r>
          </a:p>
          <a:p>
            <a:r>
              <a:rPr lang="zh-CN" altLang="en-US" sz="2800" dirty="0" smtClean="0"/>
              <a:t>数据中心是云计算的重要载体，为云计算提供计算、存储、带宽等各种硬件资源，为各种平台和应用提供运行支撑环境</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r>
              <a:rPr lang="zh-CN" altLang="en-US" dirty="0"/>
              <a:t>大数据处理框架：云</a:t>
            </a:r>
            <a:r>
              <a:rPr lang="zh-CN" altLang="en-US" dirty="0" smtClean="0"/>
              <a:t>计算应用</a:t>
            </a:r>
          </a:p>
        </p:txBody>
      </p:sp>
      <p:sp>
        <p:nvSpPr>
          <p:cNvPr id="25603" name="Rectangle 3"/>
          <p:cNvSpPr>
            <a:spLocks noGrp="1" noChangeArrowheads="1"/>
          </p:cNvSpPr>
          <p:nvPr>
            <p:ph type="body" idx="4294967295"/>
          </p:nvPr>
        </p:nvSpPr>
        <p:spPr>
          <a:xfrm>
            <a:off x="323528" y="1196752"/>
            <a:ext cx="8458200" cy="4525963"/>
          </a:xfrm>
        </p:spPr>
        <p:txBody>
          <a:bodyPr/>
          <a:lstStyle/>
          <a:p>
            <a:pPr>
              <a:lnSpc>
                <a:spcPct val="80000"/>
              </a:lnSpc>
            </a:pPr>
            <a:r>
              <a:rPr lang="zh-CN" altLang="en-US" sz="2400" dirty="0" smtClean="0"/>
              <a:t>政务云上可以部署公共安全管理、容灾备份、城市管理、应急管理、智能交通、社会保障等应用，通过集约化建设、管理和运行，可以实现信息资源整合和政务资源共享，推动政务管理创新，加快向服务型政府转型</a:t>
            </a:r>
          </a:p>
          <a:p>
            <a:pPr>
              <a:lnSpc>
                <a:spcPct val="80000"/>
              </a:lnSpc>
            </a:pPr>
            <a:r>
              <a:rPr lang="zh-CN" altLang="en-US" sz="2400" dirty="0" smtClean="0"/>
              <a:t>教育云可以有效整合幼儿教育、中小学教育、高等教育以及继续教育等优质教育资源，逐步实现教育信息共享、教育资源共享及教育资源深度挖掘等目标</a:t>
            </a:r>
          </a:p>
          <a:p>
            <a:pPr>
              <a:lnSpc>
                <a:spcPct val="80000"/>
              </a:lnSpc>
            </a:pPr>
            <a:r>
              <a:rPr lang="zh-CN" altLang="en-US" sz="2400" dirty="0" smtClean="0"/>
              <a:t>中小企业云能够让企业以低廉的成本建立财务、供应链、客户关系等管理应用系统，大大降低企业信息化门槛，迅速提升企业信息化水平，增强企业市场竞争力</a:t>
            </a:r>
          </a:p>
          <a:p>
            <a:pPr>
              <a:lnSpc>
                <a:spcPct val="80000"/>
              </a:lnSpc>
            </a:pPr>
            <a:r>
              <a:rPr lang="zh-CN" altLang="en-US" sz="2400" dirty="0" smtClean="0"/>
              <a:t>医疗云可以推动医院与医院、医院与社区、医院与急救中心、医院与家庭之间的服务共享，并形成一套全新的医疗健康服务系统，从而有效地提高医疗保健的质量</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852936"/>
            <a:ext cx="68770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idx="4294967295"/>
          </p:nvPr>
        </p:nvSpPr>
        <p:spPr/>
        <p:txBody>
          <a:bodyPr/>
          <a:lstStyle/>
          <a:p>
            <a:r>
              <a:rPr lang="zh-CN" altLang="en-US" dirty="0"/>
              <a:t>大数据处理框架：云</a:t>
            </a:r>
            <a:r>
              <a:rPr lang="zh-CN" altLang="en-US" dirty="0" smtClean="0"/>
              <a:t>计算产业</a:t>
            </a:r>
          </a:p>
        </p:txBody>
      </p:sp>
      <p:sp>
        <p:nvSpPr>
          <p:cNvPr id="26628" name="Rectangle 3"/>
          <p:cNvSpPr>
            <a:spLocks noGrp="1" noChangeArrowheads="1"/>
          </p:cNvSpPr>
          <p:nvPr>
            <p:ph type="body" idx="4294967295"/>
          </p:nvPr>
        </p:nvSpPr>
        <p:spPr>
          <a:xfrm>
            <a:off x="457200" y="1052736"/>
            <a:ext cx="8229600" cy="1598612"/>
          </a:xfrm>
        </p:spPr>
        <p:txBody>
          <a:bodyPr/>
          <a:lstStyle/>
          <a:p>
            <a:r>
              <a:rPr lang="zh-CN" altLang="en-US" sz="2000" dirty="0" smtClean="0"/>
              <a:t> 云计算产业作为战略性新兴产业，近些年得到了迅速发展，形成了成熟的产业链结构，产业涵盖硬件与设备制造、基础设施运营、软件与解决方案供应商、基础设施即服务（</a:t>
            </a:r>
            <a:r>
              <a:rPr lang="en-US" altLang="zh-CN" sz="2000" dirty="0" err="1" smtClean="0"/>
              <a:t>IaaS</a:t>
            </a:r>
            <a:r>
              <a:rPr lang="zh-CN" altLang="en-US" sz="2000" dirty="0" smtClean="0"/>
              <a:t>）、平台即服务（</a:t>
            </a:r>
            <a:r>
              <a:rPr lang="en-US" altLang="zh-CN" sz="2000" dirty="0" err="1" smtClean="0"/>
              <a:t>PaaS</a:t>
            </a:r>
            <a:r>
              <a:rPr lang="zh-CN" altLang="en-US" sz="2000" dirty="0" smtClean="0"/>
              <a:t>）、软件即服务（</a:t>
            </a:r>
            <a:r>
              <a:rPr lang="en-US" altLang="zh-CN" sz="2000" dirty="0" smtClean="0"/>
              <a:t>SaaS</a:t>
            </a:r>
            <a:r>
              <a:rPr lang="zh-CN" altLang="en-US" sz="2000" dirty="0" smtClean="0"/>
              <a:t>）、终端设备、云安全、云计算交付</a:t>
            </a:r>
            <a:r>
              <a:rPr lang="en-US" altLang="zh-CN" sz="2000" dirty="0" smtClean="0"/>
              <a:t>/</a:t>
            </a:r>
            <a:r>
              <a:rPr lang="zh-CN" altLang="en-US" sz="2000" dirty="0" smtClean="0"/>
              <a:t>咨询</a:t>
            </a:r>
            <a:r>
              <a:rPr lang="en-US" altLang="zh-CN" sz="2000" dirty="0" smtClean="0"/>
              <a:t>/</a:t>
            </a:r>
            <a:r>
              <a:rPr lang="zh-CN" altLang="en-US" sz="2000" dirty="0" smtClean="0"/>
              <a:t>认证等环节</a:t>
            </a:r>
          </a:p>
        </p:txBody>
      </p:sp>
      <p:sp>
        <p:nvSpPr>
          <p:cNvPr id="26629" name="Text Box 5"/>
          <p:cNvSpPr txBox="1">
            <a:spLocks noChangeArrowheads="1"/>
          </p:cNvSpPr>
          <p:nvPr/>
        </p:nvSpPr>
        <p:spPr bwMode="auto">
          <a:xfrm>
            <a:off x="3429000" y="61864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dirty="0" smtClean="0"/>
              <a:t>云</a:t>
            </a:r>
            <a:r>
              <a:rPr lang="zh-CN" altLang="en-US" dirty="0"/>
              <a:t>计算产业链</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zh-CN" altLang="en-US" dirty="0"/>
              <a:t>大数据处理框架：物</a:t>
            </a:r>
            <a:r>
              <a:rPr lang="zh-CN" altLang="en-US" dirty="0" smtClean="0"/>
              <a:t>联网</a:t>
            </a:r>
          </a:p>
        </p:txBody>
      </p:sp>
      <p:sp>
        <p:nvSpPr>
          <p:cNvPr id="27651" name="Rectangle 3"/>
          <p:cNvSpPr>
            <a:spLocks noGrp="1" noChangeArrowheads="1"/>
          </p:cNvSpPr>
          <p:nvPr>
            <p:ph type="body" idx="4294967295"/>
          </p:nvPr>
        </p:nvSpPr>
        <p:spPr>
          <a:xfrm>
            <a:off x="457200" y="1052736"/>
            <a:ext cx="8229600" cy="1143000"/>
          </a:xfrm>
        </p:spPr>
        <p:txBody>
          <a:bodyPr/>
          <a:lstStyle/>
          <a:p>
            <a:r>
              <a:rPr lang="zh-CN" altLang="en-US" sz="2000" dirty="0" smtClean="0"/>
              <a:t>物联网是物物相连的互联网，是互联网的延伸，它利用局部网络或互联网等通信技术把传感器、控制器、机器、人员和物等通过新的方式联在一起，形成人与物、物与物相联，实现信息化和远程管理控制</a:t>
            </a:r>
          </a:p>
        </p:txBody>
      </p:sp>
      <p:sp>
        <p:nvSpPr>
          <p:cNvPr id="27653" name="Rectangle 7"/>
          <p:cNvSpPr>
            <a:spLocks noChangeArrowheads="1"/>
          </p:cNvSpPr>
          <p:nvPr/>
        </p:nvSpPr>
        <p:spPr bwMode="auto">
          <a:xfrm>
            <a:off x="3652110" y="6072885"/>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dirty="0" smtClean="0"/>
              <a:t>物</a:t>
            </a:r>
            <a:r>
              <a:rPr lang="zh-CN" altLang="en-US" dirty="0"/>
              <a:t>联网体系架构 </a:t>
            </a:r>
          </a:p>
        </p:txBody>
      </p:sp>
      <p:pic>
        <p:nvPicPr>
          <p:cNvPr id="2765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999" y="2132856"/>
            <a:ext cx="5358837" cy="37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r>
              <a:rPr lang="zh-CN" altLang="en-US" dirty="0"/>
              <a:t>大数据处理框架：物</a:t>
            </a:r>
            <a:r>
              <a:rPr lang="zh-CN" altLang="en-US" dirty="0" smtClean="0"/>
              <a:t>联网关键技术</a:t>
            </a:r>
          </a:p>
        </p:txBody>
      </p:sp>
      <p:sp>
        <p:nvSpPr>
          <p:cNvPr id="28675" name="Rectangle 3"/>
          <p:cNvSpPr>
            <a:spLocks noGrp="1" noChangeArrowheads="1"/>
          </p:cNvSpPr>
          <p:nvPr>
            <p:ph type="body" idx="4294967295"/>
          </p:nvPr>
        </p:nvSpPr>
        <p:spPr/>
        <p:txBody>
          <a:bodyPr/>
          <a:lstStyle/>
          <a:p>
            <a:r>
              <a:rPr lang="zh-CN" altLang="en-US" sz="2000" smtClean="0"/>
              <a:t>物联网中的关键技术包括识别和感知技术（二维码、</a:t>
            </a:r>
            <a:r>
              <a:rPr lang="en-US" altLang="zh-CN" sz="2000" smtClean="0"/>
              <a:t>RFID</a:t>
            </a:r>
            <a:r>
              <a:rPr lang="zh-CN" altLang="en-US" sz="2000" smtClean="0"/>
              <a:t>、传感器等）、网络与通信技术、数据挖掘与融合技术等</a:t>
            </a:r>
          </a:p>
        </p:txBody>
      </p:sp>
      <p:grpSp>
        <p:nvGrpSpPr>
          <p:cNvPr id="28677" name="Group 6"/>
          <p:cNvGrpSpPr>
            <a:grpSpLocks noChangeAspect="1"/>
          </p:cNvGrpSpPr>
          <p:nvPr/>
        </p:nvGrpSpPr>
        <p:grpSpPr bwMode="auto">
          <a:xfrm>
            <a:off x="603448" y="2060848"/>
            <a:ext cx="2870200" cy="1371600"/>
            <a:chOff x="3097" y="11510"/>
            <a:chExt cx="3930" cy="1881"/>
          </a:xfrm>
        </p:grpSpPr>
        <p:sp>
          <p:nvSpPr>
            <p:cNvPr id="28686" name="AutoShape 7"/>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8687" name="Picture 8" descr="t01e14838c83024a6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9" descr="7acb0a46f21fbe0981aca3076a600c338644ebf81a4c8d0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8" name="Group 11"/>
          <p:cNvGrpSpPr>
            <a:grpSpLocks noChangeAspect="1"/>
          </p:cNvGrpSpPr>
          <p:nvPr/>
        </p:nvGrpSpPr>
        <p:grpSpPr bwMode="auto">
          <a:xfrm>
            <a:off x="4489648" y="2137048"/>
            <a:ext cx="4114800" cy="1271588"/>
            <a:chOff x="3097" y="588"/>
            <a:chExt cx="5635" cy="1744"/>
          </a:xfrm>
        </p:grpSpPr>
        <p:sp>
          <p:nvSpPr>
            <p:cNvPr id="28683" name="AutoShape 12"/>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8684" name="Picture 13" descr="rf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14" descr="1340542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79" name="Picture 15" descr="wps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077072"/>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16"/>
          <p:cNvSpPr>
            <a:spLocks noChangeArrowheads="1"/>
          </p:cNvSpPr>
          <p:nvPr/>
        </p:nvSpPr>
        <p:spPr bwMode="auto">
          <a:xfrm>
            <a:off x="908248" y="3431139"/>
            <a:ext cx="1633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dirty="0" smtClean="0"/>
              <a:t>矩阵式</a:t>
            </a:r>
            <a:r>
              <a:rPr lang="zh-CN" altLang="en-US" dirty="0"/>
              <a:t>二维码 </a:t>
            </a:r>
          </a:p>
        </p:txBody>
      </p:sp>
      <p:sp>
        <p:nvSpPr>
          <p:cNvPr id="28681" name="Rectangle 17"/>
          <p:cNvSpPr>
            <a:spLocks noChangeArrowheads="1"/>
          </p:cNvSpPr>
          <p:nvPr/>
        </p:nvSpPr>
        <p:spPr bwMode="auto">
          <a:xfrm>
            <a:off x="5392370" y="3431139"/>
            <a:ext cx="26340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dirty="0" smtClean="0"/>
              <a:t>采用</a:t>
            </a:r>
            <a:r>
              <a:rPr lang="en-US" altLang="zh-CN" dirty="0"/>
              <a:t>RFID</a:t>
            </a:r>
            <a:r>
              <a:rPr lang="zh-CN" altLang="en-US" dirty="0"/>
              <a:t>芯片的公交卡 </a:t>
            </a:r>
          </a:p>
        </p:txBody>
      </p:sp>
      <p:sp>
        <p:nvSpPr>
          <p:cNvPr id="28682" name="Rectangle 18"/>
          <p:cNvSpPr>
            <a:spLocks noChangeArrowheads="1"/>
          </p:cNvSpPr>
          <p:nvPr/>
        </p:nvSpPr>
        <p:spPr bwMode="auto">
          <a:xfrm>
            <a:off x="3633814" y="5939988"/>
            <a:ext cx="209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dirty="0" smtClean="0"/>
              <a:t>不同</a:t>
            </a:r>
            <a:r>
              <a:rPr lang="zh-CN" altLang="en-US" dirty="0"/>
              <a:t>类型的传感器 </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zh-CN" altLang="en-US" dirty="0"/>
              <a:t>大数据处理框架：物</a:t>
            </a:r>
            <a:r>
              <a:rPr lang="zh-CN" altLang="en-US" dirty="0" smtClean="0"/>
              <a:t>联网应用</a:t>
            </a:r>
          </a:p>
        </p:txBody>
      </p:sp>
      <p:sp>
        <p:nvSpPr>
          <p:cNvPr id="29699" name="Rectangle 3"/>
          <p:cNvSpPr>
            <a:spLocks noGrp="1" noChangeArrowheads="1"/>
          </p:cNvSpPr>
          <p:nvPr>
            <p:ph type="body" idx="4294967295"/>
          </p:nvPr>
        </p:nvSpPr>
        <p:spPr/>
        <p:txBody>
          <a:bodyPr/>
          <a:lstStyle/>
          <a:p>
            <a:r>
              <a:rPr lang="zh-CN" altLang="en-US" sz="2000" smtClean="0"/>
              <a:t>物联网已经广泛应用于智能交通、智慧医疗、智能家居、环保监测、智能安防、智能物流、智能电网、智慧农业、智能工业等领域，对国民经济与社会发展起到了重要的推动作用</a:t>
            </a:r>
          </a:p>
        </p:txBody>
      </p:sp>
      <p:pic>
        <p:nvPicPr>
          <p:cNvPr id="29700" name="Picture 5" descr="图片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64904"/>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r>
              <a:rPr lang="zh-CN" altLang="en-US" dirty="0"/>
              <a:t>大数据处理框架：物</a:t>
            </a:r>
            <a:r>
              <a:rPr lang="zh-CN" altLang="en-US" dirty="0" smtClean="0"/>
              <a:t>联网产业</a:t>
            </a:r>
          </a:p>
        </p:txBody>
      </p:sp>
      <p:sp>
        <p:nvSpPr>
          <p:cNvPr id="30723" name="Rectangle 3"/>
          <p:cNvSpPr>
            <a:spLocks noGrp="1" noChangeArrowheads="1"/>
          </p:cNvSpPr>
          <p:nvPr>
            <p:ph type="body" idx="4294967295"/>
          </p:nvPr>
        </p:nvSpPr>
        <p:spPr>
          <a:xfrm>
            <a:off x="457200" y="1138064"/>
            <a:ext cx="8229600" cy="1066800"/>
          </a:xfrm>
        </p:spPr>
        <p:txBody>
          <a:bodyPr/>
          <a:lstStyle/>
          <a:p>
            <a:r>
              <a:rPr lang="zh-CN" altLang="en-US" sz="2000" dirty="0" smtClean="0"/>
              <a:t>完整的物联网产业链主要包括核心感应器件提供商、感知层末端设备提供商、网络提供商、软件与行业解决方案提供商、系统集成商、运营及服务提供商等六大环节</a:t>
            </a:r>
          </a:p>
        </p:txBody>
      </p:sp>
      <p:sp>
        <p:nvSpPr>
          <p:cNvPr id="30724" name="Text Box 6"/>
          <p:cNvSpPr txBox="1">
            <a:spLocks noChangeArrowheads="1"/>
          </p:cNvSpPr>
          <p:nvPr/>
        </p:nvSpPr>
        <p:spPr bwMode="auto">
          <a:xfrm>
            <a:off x="3657600" y="594928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dirty="0" smtClean="0"/>
              <a:t>物</a:t>
            </a:r>
            <a:r>
              <a:rPr lang="zh-CN" altLang="en-US" dirty="0"/>
              <a:t>联网产业链</a:t>
            </a:r>
          </a:p>
        </p:txBody>
      </p:sp>
      <p:pic>
        <p:nvPicPr>
          <p:cNvPr id="3072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204864"/>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zh-CN" altLang="en-US" dirty="0"/>
              <a:t>大数据处理框架：</a:t>
            </a:r>
            <a:r>
              <a:rPr lang="zh-CN" altLang="en-US" sz="2400" dirty="0"/>
              <a:t>大</a:t>
            </a:r>
            <a:r>
              <a:rPr lang="zh-CN" altLang="en-US" sz="2400" dirty="0" smtClean="0"/>
              <a:t>数据与云计算、物联网的关系</a:t>
            </a:r>
          </a:p>
        </p:txBody>
      </p:sp>
      <p:sp>
        <p:nvSpPr>
          <p:cNvPr id="31747" name="Rectangle 3"/>
          <p:cNvSpPr>
            <a:spLocks noGrp="1" noChangeArrowheads="1"/>
          </p:cNvSpPr>
          <p:nvPr>
            <p:ph type="body" idx="4294967295"/>
          </p:nvPr>
        </p:nvSpPr>
        <p:spPr>
          <a:xfrm>
            <a:off x="457200" y="1219200"/>
            <a:ext cx="8229600" cy="4525963"/>
          </a:xfrm>
        </p:spPr>
        <p:txBody>
          <a:bodyPr/>
          <a:lstStyle/>
          <a:p>
            <a:r>
              <a:rPr lang="zh-CN" altLang="en-US" sz="2000" dirty="0" smtClean="0"/>
              <a:t>云计算、大数据和物联网代表了</a:t>
            </a:r>
            <a:r>
              <a:rPr lang="en-US" altLang="zh-CN" sz="2000" dirty="0" smtClean="0"/>
              <a:t>IT</a:t>
            </a:r>
            <a:r>
              <a:rPr lang="zh-CN" altLang="en-US" sz="2000" dirty="0" smtClean="0"/>
              <a:t>领域最新的技术发展趋势，三者既有区别又有联系</a:t>
            </a:r>
          </a:p>
        </p:txBody>
      </p:sp>
      <p:sp>
        <p:nvSpPr>
          <p:cNvPr id="31748" name="Text Box 6"/>
          <p:cNvSpPr txBox="1">
            <a:spLocks noChangeArrowheads="1"/>
          </p:cNvSpPr>
          <p:nvPr/>
        </p:nvSpPr>
        <p:spPr bwMode="auto">
          <a:xfrm>
            <a:off x="2438400" y="5943600"/>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dirty="0" smtClean="0"/>
              <a:t>大</a:t>
            </a:r>
            <a:r>
              <a:rPr lang="zh-CN" altLang="en-US" dirty="0"/>
              <a:t>数据、云计算和物联网之间的关系</a:t>
            </a:r>
          </a:p>
        </p:txBody>
      </p:sp>
      <p:pic>
        <p:nvPicPr>
          <p:cNvPr id="3174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286000"/>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49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相关工作</a:t>
            </a:r>
            <a:endParaRPr lang="zh-CN" altLang="en-US" dirty="0"/>
          </a:p>
        </p:txBody>
      </p:sp>
      <p:sp>
        <p:nvSpPr>
          <p:cNvPr id="3" name="内容占位符 2"/>
          <p:cNvSpPr>
            <a:spLocks noGrp="1"/>
          </p:cNvSpPr>
          <p:nvPr>
            <p:ph idx="1"/>
          </p:nvPr>
        </p:nvSpPr>
        <p:spPr>
          <a:xfrm>
            <a:off x="457200" y="980728"/>
            <a:ext cx="8229600" cy="4678451"/>
          </a:xfrm>
        </p:spPr>
        <p:txBody>
          <a:bodyPr/>
          <a:lstStyle/>
          <a:p>
            <a:r>
              <a:rPr lang="en-US" altLang="zh-CN" sz="2000" dirty="0" smtClean="0"/>
              <a:t>2000-</a:t>
            </a:r>
            <a:r>
              <a:rPr lang="zh-CN" altLang="en-US" sz="2000" dirty="0" smtClean="0"/>
              <a:t>至今，</a:t>
            </a:r>
            <a:r>
              <a:rPr lang="en-US" altLang="zh-CN" sz="2000" dirty="0" smtClean="0"/>
              <a:t>Web</a:t>
            </a:r>
            <a:r>
              <a:rPr lang="zh-CN" altLang="en-US" sz="2000" dirty="0" smtClean="0"/>
              <a:t>信息处理</a:t>
            </a:r>
            <a:endParaRPr lang="en-US" altLang="zh-CN" sz="2000" dirty="0" smtClean="0"/>
          </a:p>
          <a:p>
            <a:r>
              <a:rPr lang="en-US" altLang="zh-CN" sz="2000" dirty="0" smtClean="0"/>
              <a:t>2008</a:t>
            </a:r>
            <a:r>
              <a:rPr lang="zh-CN" altLang="en-US" sz="2000" dirty="0" smtClean="0"/>
              <a:t>年，</a:t>
            </a:r>
            <a:r>
              <a:rPr lang="en-US" altLang="zh-CN" sz="2000" dirty="0" smtClean="0"/>
              <a:t>MReC4.5</a:t>
            </a:r>
          </a:p>
          <a:p>
            <a:r>
              <a:rPr lang="en-US" altLang="zh-CN" sz="2000" dirty="0" smtClean="0"/>
              <a:t>2009-2014</a:t>
            </a:r>
            <a:r>
              <a:rPr lang="zh-CN" altLang="en-US" sz="2000" dirty="0" smtClean="0"/>
              <a:t>，</a:t>
            </a:r>
            <a:r>
              <a:rPr lang="en-US" altLang="zh-CN" sz="2000" dirty="0" err="1" smtClean="0"/>
              <a:t>ChinaGrid</a:t>
            </a:r>
            <a:r>
              <a:rPr lang="zh-CN" altLang="en-US" sz="2000" dirty="0" smtClean="0"/>
              <a:t>校园网格二期建设项目</a:t>
            </a:r>
            <a:r>
              <a:rPr lang="en-US" altLang="zh-CN" sz="2000" dirty="0" smtClean="0"/>
              <a:t>2009-2011</a:t>
            </a:r>
            <a:r>
              <a:rPr lang="zh-CN" altLang="en-US" sz="2000" dirty="0" smtClean="0"/>
              <a:t>，</a:t>
            </a:r>
            <a:r>
              <a:rPr lang="en-US" altLang="zh-CN" sz="2000" dirty="0" smtClean="0"/>
              <a:t>973</a:t>
            </a:r>
            <a:r>
              <a:rPr lang="zh-CN" altLang="en-US" sz="2000" dirty="0" smtClean="0"/>
              <a:t>前期研究专项“普适个性化信息处理基础理论与方法研究”</a:t>
            </a:r>
            <a:endParaRPr lang="en-US" altLang="zh-CN" sz="2000" dirty="0" smtClean="0"/>
          </a:p>
          <a:p>
            <a:r>
              <a:rPr lang="en-US" altLang="zh-CN" sz="2000" dirty="0" smtClean="0"/>
              <a:t>2011</a:t>
            </a:r>
            <a:r>
              <a:rPr lang="zh-CN" altLang="en-US" sz="2000" dirty="0" smtClean="0"/>
              <a:t>、</a:t>
            </a:r>
            <a:r>
              <a:rPr lang="en-US" altLang="zh-CN" sz="2000" dirty="0" smtClean="0"/>
              <a:t>2013</a:t>
            </a:r>
            <a:r>
              <a:rPr lang="zh-CN" altLang="en-US" sz="2000" dirty="0" smtClean="0"/>
              <a:t>，国家自然科学基金项目，</a:t>
            </a:r>
            <a:r>
              <a:rPr lang="en-US" altLang="zh-CN" sz="2000" dirty="0" smtClean="0"/>
              <a:t>Web</a:t>
            </a:r>
            <a:r>
              <a:rPr lang="zh-CN" altLang="en-US" sz="2000" dirty="0" smtClean="0"/>
              <a:t>信息抽取；“多源海量动态信息处理”教育部创新团队</a:t>
            </a:r>
            <a:endParaRPr lang="en-US" altLang="zh-CN" sz="2000" dirty="0" smtClean="0"/>
          </a:p>
          <a:p>
            <a:r>
              <a:rPr lang="en-US" altLang="zh-CN" sz="2000" dirty="0" smtClean="0"/>
              <a:t>2012-2015</a:t>
            </a:r>
            <a:r>
              <a:rPr lang="zh-CN" altLang="en-US" sz="2000" dirty="0" smtClean="0"/>
              <a:t>，</a:t>
            </a:r>
            <a:r>
              <a:rPr lang="en-US" altLang="zh-CN" sz="2000" dirty="0" smtClean="0"/>
              <a:t>863</a:t>
            </a:r>
            <a:r>
              <a:rPr lang="zh-CN" altLang="en-US" sz="2000" dirty="0"/>
              <a:t>计划课题“多源异构数据集成与挖掘的关键技术研究</a:t>
            </a:r>
            <a:r>
              <a:rPr lang="zh-CN" altLang="en-US" sz="2000" dirty="0" smtClean="0"/>
              <a:t>”</a:t>
            </a:r>
            <a:endParaRPr lang="en-US" altLang="zh-CN" sz="2000" dirty="0" smtClean="0"/>
          </a:p>
          <a:p>
            <a:r>
              <a:rPr lang="en-US" altLang="zh-CN" sz="2000" dirty="0" smtClean="0"/>
              <a:t>2011</a:t>
            </a:r>
            <a:r>
              <a:rPr lang="zh-CN" altLang="en-US" sz="2000" dirty="0" smtClean="0"/>
              <a:t>、</a:t>
            </a:r>
            <a:r>
              <a:rPr lang="en-US" altLang="zh-CN" sz="2000" dirty="0" smtClean="0"/>
              <a:t>2012</a:t>
            </a:r>
            <a:r>
              <a:rPr lang="zh-CN" altLang="en-US" sz="2000" dirty="0" smtClean="0"/>
              <a:t>，国际会议最优论文奖</a:t>
            </a:r>
            <a:endParaRPr lang="en-US" altLang="zh-CN" sz="2000" dirty="0" smtClean="0"/>
          </a:p>
          <a:p>
            <a:r>
              <a:rPr lang="en-US" altLang="zh-CN" sz="2000" dirty="0" smtClean="0"/>
              <a:t>2015</a:t>
            </a:r>
            <a:r>
              <a:rPr lang="zh-CN" altLang="en-US" sz="2000" dirty="0" smtClean="0"/>
              <a:t>，</a:t>
            </a:r>
            <a:r>
              <a:rPr lang="en-US" altLang="zh-CN" sz="2000" dirty="0" err="1" smtClean="0"/>
              <a:t>WebCollector</a:t>
            </a:r>
            <a:r>
              <a:rPr lang="zh-CN" altLang="en-US" sz="2000" dirty="0" smtClean="0"/>
              <a:t>，</a:t>
            </a:r>
            <a:r>
              <a:rPr lang="en-US" altLang="zh-CN" sz="2000" dirty="0" smtClean="0"/>
              <a:t>2014</a:t>
            </a:r>
            <a:r>
              <a:rPr lang="zh-CN" altLang="en-US" sz="2000" dirty="0" smtClean="0"/>
              <a:t>开源中国新增热门软件</a:t>
            </a:r>
            <a:r>
              <a:rPr lang="en-US" altLang="zh-CN" sz="2000" dirty="0" smtClean="0"/>
              <a:t>Top100</a:t>
            </a:r>
            <a:r>
              <a:rPr lang="zh-CN" altLang="en-US" sz="2000" dirty="0" smtClean="0"/>
              <a:t>，排名第五</a:t>
            </a:r>
            <a:endParaRPr lang="en-US" altLang="zh-CN" sz="2000" dirty="0" smtClean="0"/>
          </a:p>
          <a:p>
            <a:r>
              <a:rPr lang="en-US" altLang="zh-CN" sz="2000" dirty="0" smtClean="0"/>
              <a:t>2016</a:t>
            </a:r>
            <a:r>
              <a:rPr lang="zh-CN" altLang="en-US" sz="2000" dirty="0" smtClean="0"/>
              <a:t>，国家重点研发计划“大数据知识工程基础理论及其应用研究”</a:t>
            </a:r>
            <a:endParaRPr lang="en-US" altLang="zh-CN" sz="2000" dirty="0" smtClean="0"/>
          </a:p>
          <a:p>
            <a:r>
              <a:rPr lang="en-US" altLang="zh-CN" sz="2000" dirty="0" smtClean="0"/>
              <a:t>2017</a:t>
            </a:r>
            <a:r>
              <a:rPr lang="zh-CN" altLang="en-US" sz="2000" dirty="0" smtClean="0"/>
              <a:t>，“多源海量动态信息处理”教育部创新团队获滚动支持</a:t>
            </a:r>
            <a:endParaRPr lang="en-US" altLang="zh-CN" sz="2000" dirty="0" smtClean="0"/>
          </a:p>
          <a:p>
            <a:r>
              <a:rPr lang="en-US" altLang="zh-CN" sz="2000" dirty="0" smtClean="0"/>
              <a:t>2017</a:t>
            </a:r>
            <a:r>
              <a:rPr lang="zh-CN" altLang="en-US" sz="2000" dirty="0" smtClean="0"/>
              <a:t>，入选“第二届中国大数据创新百人</a:t>
            </a:r>
            <a:r>
              <a:rPr lang="zh-CN" altLang="en-US" sz="2000" dirty="0" smtClean="0"/>
              <a:t>”</a:t>
            </a:r>
            <a:endParaRPr lang="en-US" altLang="zh-CN" sz="2000" dirty="0" smtClean="0"/>
          </a:p>
          <a:p>
            <a:r>
              <a:rPr lang="en-US" altLang="zh-CN" sz="2000" dirty="0" smtClean="0"/>
              <a:t>2018</a:t>
            </a:r>
            <a:r>
              <a:rPr lang="zh-CN" altLang="en-US" sz="2000" dirty="0" smtClean="0"/>
              <a:t>，获批校级精品课程项目</a:t>
            </a:r>
            <a:endParaRPr lang="en-US" altLang="zh-CN" sz="2000" dirty="0" smtClean="0"/>
          </a:p>
          <a:p>
            <a:r>
              <a:rPr lang="en-US" altLang="zh-CN" sz="2000" dirty="0" smtClean="0"/>
              <a:t>2019</a:t>
            </a:r>
            <a:r>
              <a:rPr lang="zh-CN" altLang="en-US" sz="2000" dirty="0" smtClean="0"/>
              <a:t>，获批食品安全大数据重点研发计划课题</a:t>
            </a:r>
            <a:endParaRPr lang="en-US" altLang="zh-CN" sz="2000" dirty="0" smtClean="0"/>
          </a:p>
          <a:p>
            <a:r>
              <a:rPr lang="en-US" altLang="zh-CN" sz="2000" dirty="0" smtClean="0"/>
              <a:t>2019</a:t>
            </a:r>
            <a:r>
              <a:rPr lang="zh-CN" altLang="en-US" sz="2000" dirty="0" smtClean="0"/>
              <a:t>，研发</a:t>
            </a:r>
            <a:r>
              <a:rPr lang="en-US" altLang="zh-CN" sz="2000" dirty="0" smtClean="0"/>
              <a:t>NoSQL</a:t>
            </a:r>
            <a:r>
              <a:rPr lang="zh-CN" altLang="en-US" sz="2000" dirty="0" smtClean="0"/>
              <a:t>数据库项目</a:t>
            </a:r>
            <a:endParaRPr lang="zh-CN" altLang="en-US" sz="2000" dirty="0"/>
          </a:p>
        </p:txBody>
      </p:sp>
      <p:sp>
        <p:nvSpPr>
          <p:cNvPr id="6" name="灯片编号占位符 5"/>
          <p:cNvSpPr>
            <a:spLocks noGrp="1"/>
          </p:cNvSpPr>
          <p:nvPr>
            <p:ph type="sldNum" sz="quarter" idx="12"/>
          </p:nvPr>
        </p:nvSpPr>
        <p:spPr/>
        <p:txBody>
          <a:bodyPr/>
          <a:lstStyle/>
          <a:p>
            <a:pPr>
              <a:defRPr/>
            </a:pPr>
            <a:fld id="{73B3C56C-5700-4E55-BF40-61423C59FA56}" type="slidenum">
              <a:rPr lang="zh-CN" altLang="en-US" smtClean="0"/>
              <a:pPr>
                <a:defRPr/>
              </a:pPr>
              <a:t>5</a:t>
            </a:fld>
            <a:endParaRPr lang="zh-CN" altLang="en-US" dirty="0"/>
          </a:p>
        </p:txBody>
      </p:sp>
    </p:spTree>
    <p:extLst>
      <p:ext uri="{BB962C8B-B14F-4D97-AF65-F5344CB8AC3E}">
        <p14:creationId xmlns:p14="http://schemas.microsoft.com/office/powerpoint/2010/main" val="406613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同侧圆角矩形 11"/>
          <p:cNvSpPr/>
          <p:nvPr/>
        </p:nvSpPr>
        <p:spPr>
          <a:xfrm rot="16200000" flipV="1">
            <a:off x="4707953" y="-98001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11" name="同侧圆角矩形 10"/>
          <p:cNvSpPr/>
          <p:nvPr/>
        </p:nvSpPr>
        <p:spPr>
          <a:xfrm rot="16200000">
            <a:off x="1401165" y="141632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13" name="矩形 12"/>
          <p:cNvSpPr/>
          <p:nvPr/>
        </p:nvSpPr>
        <p:spPr>
          <a:xfrm>
            <a:off x="2227484" y="155758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大数据的起源</a:t>
            </a:r>
            <a:endParaRPr lang="zh-CN" altLang="en-US" sz="2400" b="1" dirty="0">
              <a:solidFill>
                <a:schemeClr val="tx2"/>
              </a:solidFill>
              <a:latin typeface="黑体" pitchFamily="49" charset="-122"/>
              <a:ea typeface="黑体" pitchFamily="49" charset="-122"/>
            </a:endParaRPr>
          </a:p>
        </p:txBody>
      </p:sp>
      <p:sp>
        <p:nvSpPr>
          <p:cNvPr id="14" name="矩形 13"/>
          <p:cNvSpPr>
            <a:spLocks noChangeArrowheads="1"/>
          </p:cNvSpPr>
          <p:nvPr/>
        </p:nvSpPr>
        <p:spPr bwMode="auto">
          <a:xfrm>
            <a:off x="1547817" y="1608559"/>
            <a:ext cx="340157" cy="461665"/>
          </a:xfrm>
          <a:prstGeom prst="rect">
            <a:avLst/>
          </a:prstGeom>
          <a:noFill/>
          <a:ln w="9525">
            <a:noFill/>
            <a:miter lim="800000"/>
            <a:headEnd/>
            <a:tailEnd/>
          </a:ln>
        </p:spPr>
        <p:txBody>
          <a:bodyPr wrap="none">
            <a:spAutoFit/>
          </a:bodyPr>
          <a:lstStyle/>
          <a:p>
            <a:pPr algn="ctr"/>
            <a:r>
              <a:rPr lang="en-US" altLang="zh-CN" sz="2400" b="1" dirty="0">
                <a:solidFill>
                  <a:schemeClr val="accent2">
                    <a:lumMod val="50000"/>
                  </a:schemeClr>
                </a:solidFill>
                <a:latin typeface="黑体" pitchFamily="49" charset="-122"/>
                <a:ea typeface="黑体" pitchFamily="49" charset="-122"/>
              </a:rPr>
              <a:t>1</a:t>
            </a:r>
            <a:endParaRPr lang="ko-KR" altLang="en-US" sz="2400" b="1" dirty="0">
              <a:solidFill>
                <a:schemeClr val="accent2">
                  <a:lumMod val="50000"/>
                </a:schemeClr>
              </a:solidFill>
              <a:latin typeface="黑体" pitchFamily="49" charset="-122"/>
              <a:ea typeface="黑体" pitchFamily="49" charset="-122"/>
            </a:endParaRPr>
          </a:p>
        </p:txBody>
      </p:sp>
      <p:sp>
        <p:nvSpPr>
          <p:cNvPr id="16406" name="标题 1"/>
          <p:cNvSpPr>
            <a:spLocks noGrp="1"/>
          </p:cNvSpPr>
          <p:nvPr>
            <p:ph type="title"/>
          </p:nvPr>
        </p:nvSpPr>
        <p:spPr>
          <a:xfrm>
            <a:off x="457200" y="123825"/>
            <a:ext cx="8229600" cy="661988"/>
          </a:xfrm>
        </p:spPr>
        <p:txBody>
          <a:bodyPr/>
          <a:lstStyle/>
          <a:p>
            <a:r>
              <a:rPr lang="zh-CN" altLang="en-US" dirty="0" smtClean="0">
                <a:latin typeface="黑体" pitchFamily="49" charset="-122"/>
                <a:ea typeface="黑体" pitchFamily="49" charset="-122"/>
              </a:rPr>
              <a:t>提纲</a:t>
            </a:r>
            <a:r>
              <a:rPr lang="zh-CN" altLang="en-US" dirty="0" smtClean="0">
                <a:latin typeface="Palatino Linotype" pitchFamily="18" charset="0"/>
                <a:ea typeface="黑体" pitchFamily="49" charset="-122"/>
              </a:rPr>
              <a:t>（</a:t>
            </a:r>
            <a:r>
              <a:rPr lang="en-US" altLang="zh-CN" dirty="0" smtClean="0">
                <a:latin typeface="Palatino Linotype" pitchFamily="18" charset="0"/>
                <a:ea typeface="黑体" pitchFamily="49" charset="-122"/>
              </a:rPr>
              <a:t>Outlines</a:t>
            </a:r>
            <a:r>
              <a:rPr lang="zh-CN" altLang="en-US" dirty="0" smtClean="0">
                <a:latin typeface="Palatino Linotype" pitchFamily="18" charset="0"/>
                <a:ea typeface="黑体" pitchFamily="49" charset="-122"/>
              </a:rPr>
              <a:t>）</a:t>
            </a:r>
          </a:p>
        </p:txBody>
      </p:sp>
      <p:grpSp>
        <p:nvGrpSpPr>
          <p:cNvPr id="4" name="组合 3"/>
          <p:cNvGrpSpPr/>
          <p:nvPr/>
        </p:nvGrpSpPr>
        <p:grpSpPr>
          <a:xfrm>
            <a:off x="1259633" y="2276872"/>
            <a:ext cx="6550025" cy="565989"/>
            <a:chOff x="1259633" y="2331624"/>
            <a:chExt cx="6550025" cy="565989"/>
          </a:xfrm>
        </p:grpSpPr>
        <p:sp>
          <p:nvSpPr>
            <p:cNvPr id="29" name="同侧圆角矩形 28"/>
            <p:cNvSpPr/>
            <p:nvPr/>
          </p:nvSpPr>
          <p:spPr>
            <a:xfrm rot="16200000">
              <a:off x="1400102" y="2191155"/>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0" name="同侧圆角矩形 29"/>
            <p:cNvSpPr/>
            <p:nvPr/>
          </p:nvSpPr>
          <p:spPr>
            <a:xfrm rot="16200000" flipV="1">
              <a:off x="4706890" y="-205180"/>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1" name="矩形 30"/>
            <p:cNvSpPr/>
            <p:nvPr/>
          </p:nvSpPr>
          <p:spPr>
            <a:xfrm>
              <a:off x="2226421" y="2332413"/>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大数据的特征</a:t>
              </a:r>
              <a:endParaRPr lang="zh-CN" altLang="en-US" sz="2400" b="1" dirty="0">
                <a:solidFill>
                  <a:schemeClr val="tx2"/>
                </a:solidFill>
                <a:latin typeface="黑体" pitchFamily="49" charset="-122"/>
                <a:ea typeface="黑体" pitchFamily="49" charset="-122"/>
              </a:endParaRPr>
            </a:p>
          </p:txBody>
        </p:sp>
        <p:sp>
          <p:nvSpPr>
            <p:cNvPr id="32" name="矩形 31"/>
            <p:cNvSpPr>
              <a:spLocks noChangeArrowheads="1"/>
            </p:cNvSpPr>
            <p:nvPr/>
          </p:nvSpPr>
          <p:spPr bwMode="auto">
            <a:xfrm>
              <a:off x="1546754" y="2383391"/>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2</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5" name="组合 4"/>
          <p:cNvGrpSpPr/>
          <p:nvPr/>
        </p:nvGrpSpPr>
        <p:grpSpPr>
          <a:xfrm>
            <a:off x="1259633" y="2996952"/>
            <a:ext cx="6550025" cy="565989"/>
            <a:chOff x="1259633" y="2997140"/>
            <a:chExt cx="6550025" cy="565989"/>
          </a:xfrm>
        </p:grpSpPr>
        <p:sp>
          <p:nvSpPr>
            <p:cNvPr id="33" name="同侧圆角矩形 32"/>
            <p:cNvSpPr/>
            <p:nvPr/>
          </p:nvSpPr>
          <p:spPr>
            <a:xfrm rot="16200000">
              <a:off x="1400102" y="2856671"/>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4" name="同侧圆角矩形 33"/>
            <p:cNvSpPr/>
            <p:nvPr/>
          </p:nvSpPr>
          <p:spPr>
            <a:xfrm rot="16200000" flipV="1">
              <a:off x="4706890" y="460336"/>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5" name="矩形 34"/>
            <p:cNvSpPr/>
            <p:nvPr/>
          </p:nvSpPr>
          <p:spPr>
            <a:xfrm>
              <a:off x="2226421" y="2997929"/>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大数据处理框架</a:t>
              </a:r>
              <a:endParaRPr lang="zh-CN" altLang="en-US" sz="2400" b="1" dirty="0">
                <a:solidFill>
                  <a:schemeClr val="tx2"/>
                </a:solidFill>
                <a:latin typeface="黑体" pitchFamily="49" charset="-122"/>
                <a:ea typeface="黑体" pitchFamily="49" charset="-122"/>
              </a:endParaRPr>
            </a:p>
          </p:txBody>
        </p:sp>
        <p:sp>
          <p:nvSpPr>
            <p:cNvPr id="36" name="矩形 35"/>
            <p:cNvSpPr>
              <a:spLocks noChangeArrowheads="1"/>
            </p:cNvSpPr>
            <p:nvPr/>
          </p:nvSpPr>
          <p:spPr bwMode="auto">
            <a:xfrm>
              <a:off x="1546754" y="3048907"/>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3</a:t>
              </a:r>
              <a:endParaRPr lang="ko-KR" altLang="en-US" sz="2400" b="1" dirty="0">
                <a:solidFill>
                  <a:schemeClr val="accent2">
                    <a:lumMod val="50000"/>
                  </a:schemeClr>
                </a:solidFill>
                <a:latin typeface="黑体" pitchFamily="49" charset="-122"/>
                <a:ea typeface="黑体" pitchFamily="49" charset="-122"/>
              </a:endParaRPr>
            </a:p>
          </p:txBody>
        </p:sp>
      </p:grpSp>
      <p:sp>
        <p:nvSpPr>
          <p:cNvPr id="37" name="同侧圆角矩形 36"/>
          <p:cNvSpPr/>
          <p:nvPr/>
        </p:nvSpPr>
        <p:spPr>
          <a:xfrm rot="16200000">
            <a:off x="1402185" y="357656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8" name="同侧圆角矩形 37"/>
          <p:cNvSpPr/>
          <p:nvPr/>
        </p:nvSpPr>
        <p:spPr>
          <a:xfrm rot="16200000" flipV="1">
            <a:off x="4708973" y="1180228"/>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9" name="矩形 38"/>
          <p:cNvSpPr/>
          <p:nvPr/>
        </p:nvSpPr>
        <p:spPr>
          <a:xfrm>
            <a:off x="2228504" y="371782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流数据处理</a:t>
            </a:r>
            <a:endParaRPr lang="zh-CN" altLang="en-US" sz="2400" b="1" dirty="0">
              <a:solidFill>
                <a:schemeClr val="tx2"/>
              </a:solidFill>
              <a:latin typeface="黑体" pitchFamily="49" charset="-122"/>
              <a:ea typeface="黑体" pitchFamily="49" charset="-122"/>
            </a:endParaRPr>
          </a:p>
        </p:txBody>
      </p:sp>
      <p:sp>
        <p:nvSpPr>
          <p:cNvPr id="40" name="矩形 39"/>
          <p:cNvSpPr>
            <a:spLocks noChangeArrowheads="1"/>
          </p:cNvSpPr>
          <p:nvPr/>
        </p:nvSpPr>
        <p:spPr bwMode="auto">
          <a:xfrm>
            <a:off x="1548837" y="3768799"/>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4</a:t>
            </a:r>
            <a:endParaRPr lang="ko-KR" altLang="en-US" sz="2400" b="1" dirty="0">
              <a:solidFill>
                <a:schemeClr val="accent2">
                  <a:lumMod val="50000"/>
                </a:schemeClr>
              </a:solidFill>
              <a:latin typeface="黑体" pitchFamily="49" charset="-122"/>
              <a:ea typeface="黑体" pitchFamily="49" charset="-122"/>
            </a:endParaRPr>
          </a:p>
        </p:txBody>
      </p:sp>
      <p:grpSp>
        <p:nvGrpSpPr>
          <p:cNvPr id="8" name="组合 7"/>
          <p:cNvGrpSpPr/>
          <p:nvPr/>
        </p:nvGrpSpPr>
        <p:grpSpPr>
          <a:xfrm>
            <a:off x="1262334" y="4437112"/>
            <a:ext cx="6550025" cy="565989"/>
            <a:chOff x="1262334" y="4303171"/>
            <a:chExt cx="6550025" cy="565989"/>
          </a:xfrm>
        </p:grpSpPr>
        <p:sp>
          <p:nvSpPr>
            <p:cNvPr id="41" name="同侧圆角矩形 40"/>
            <p:cNvSpPr/>
            <p:nvPr/>
          </p:nvSpPr>
          <p:spPr>
            <a:xfrm rot="16200000">
              <a:off x="1402803" y="416270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42" name="同侧圆角矩形 41"/>
            <p:cNvSpPr/>
            <p:nvPr/>
          </p:nvSpPr>
          <p:spPr>
            <a:xfrm rot="16200000" flipV="1">
              <a:off x="4709591" y="176636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43" name="矩形 42"/>
            <p:cNvSpPr/>
            <p:nvPr/>
          </p:nvSpPr>
          <p:spPr>
            <a:xfrm>
              <a:off x="2229122" y="430396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大数据处理与挖掘应用</a:t>
              </a:r>
              <a:endParaRPr lang="zh-CN" altLang="en-US" sz="2400" b="1" dirty="0">
                <a:solidFill>
                  <a:schemeClr val="tx2"/>
                </a:solidFill>
                <a:latin typeface="黑体" pitchFamily="49" charset="-122"/>
                <a:ea typeface="黑体" pitchFamily="49" charset="-122"/>
              </a:endParaRPr>
            </a:p>
          </p:txBody>
        </p:sp>
        <p:sp>
          <p:nvSpPr>
            <p:cNvPr id="44" name="矩形 43"/>
            <p:cNvSpPr>
              <a:spLocks noChangeArrowheads="1"/>
            </p:cNvSpPr>
            <p:nvPr/>
          </p:nvSpPr>
          <p:spPr bwMode="auto">
            <a:xfrm>
              <a:off x="1549455" y="435493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5</a:t>
              </a:r>
              <a:endParaRPr lang="ko-KR" altLang="en-US" sz="2400" b="1" dirty="0">
                <a:solidFill>
                  <a:schemeClr val="accent2">
                    <a:lumMod val="50000"/>
                  </a:schemeClr>
                </a:solidFill>
                <a:latin typeface="黑体" pitchFamily="49" charset="-122"/>
                <a:ea typeface="黑体" pitchFamily="49" charset="-122"/>
              </a:endParaRPr>
            </a:p>
          </p:txBody>
        </p:sp>
      </p:grpSp>
      <p:sp>
        <p:nvSpPr>
          <p:cNvPr id="6" name="灯片编号占位符 5"/>
          <p:cNvSpPr>
            <a:spLocks noGrp="1"/>
          </p:cNvSpPr>
          <p:nvPr>
            <p:ph type="sldNum" sz="quarter" idx="12"/>
          </p:nvPr>
        </p:nvSpPr>
        <p:spPr/>
        <p:txBody>
          <a:bodyPr/>
          <a:lstStyle/>
          <a:p>
            <a:pPr>
              <a:defRPr/>
            </a:pPr>
            <a:fld id="{73B3C56C-5700-4E55-BF40-61423C59FA56}" type="slidenum">
              <a:rPr lang="zh-CN" altLang="en-US" smtClean="0"/>
              <a:pPr>
                <a:defRPr/>
              </a:pPr>
              <a:t>50</a:t>
            </a:fld>
            <a:endParaRPr lang="zh-CN" altLang="en-US" dirty="0"/>
          </a:p>
        </p:txBody>
      </p:sp>
    </p:spTree>
    <p:extLst>
      <p:ext uri="{BB962C8B-B14F-4D97-AF65-F5344CB8AC3E}">
        <p14:creationId xmlns:p14="http://schemas.microsoft.com/office/powerpoint/2010/main" val="186729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38"/>
                                        </p:tgtEl>
                                        <p:attrNameLst>
                                          <p:attrName>style.color</p:attrName>
                                        </p:attrNameLst>
                                      </p:cBhvr>
                                      <p:to>
                                        <a:schemeClr val="accent2"/>
                                      </p:to>
                                    </p:animClr>
                                    <p:animClr clrSpc="rgb" dir="cw">
                                      <p:cBhvr>
                                        <p:cTn id="7" dur="500" fill="hold"/>
                                        <p:tgtEl>
                                          <p:spTgt spid="38"/>
                                        </p:tgtEl>
                                        <p:attrNameLst>
                                          <p:attrName>fillcolor</p:attrName>
                                        </p:attrNameLst>
                                      </p:cBhvr>
                                      <p:to>
                                        <a:schemeClr val="accent2"/>
                                      </p:to>
                                    </p:animClr>
                                    <p:set>
                                      <p:cBhvr>
                                        <p:cTn id="8" dur="500" fill="hold"/>
                                        <p:tgtEl>
                                          <p:spTgt spid="38"/>
                                        </p:tgtEl>
                                        <p:attrNameLst>
                                          <p:attrName>fill.type</p:attrName>
                                        </p:attrNameLst>
                                      </p:cBhvr>
                                      <p:to>
                                        <p:strVal val="solid"/>
                                      </p:to>
                                    </p:set>
                                    <p:set>
                                      <p:cBhvr>
                                        <p:cTn id="9" dur="500" fill="hold"/>
                                        <p:tgtEl>
                                          <p:spTgt spid="38"/>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7"/>
                                        </p:tgtEl>
                                        <p:attrNameLst>
                                          <p:attrName>style.color</p:attrName>
                                        </p:attrNameLst>
                                      </p:cBhvr>
                                      <p:to>
                                        <a:schemeClr val="accent2"/>
                                      </p:to>
                                    </p:animClr>
                                    <p:animClr clrSpc="rgb" dir="cw">
                                      <p:cBhvr>
                                        <p:cTn id="12" dur="500" fill="hold"/>
                                        <p:tgtEl>
                                          <p:spTgt spid="37"/>
                                        </p:tgtEl>
                                        <p:attrNameLst>
                                          <p:attrName>fillcolor</p:attrName>
                                        </p:attrNameLst>
                                      </p:cBhvr>
                                      <p:to>
                                        <a:schemeClr val="accent2"/>
                                      </p:to>
                                    </p:animClr>
                                    <p:set>
                                      <p:cBhvr>
                                        <p:cTn id="13" dur="500" fill="hold"/>
                                        <p:tgtEl>
                                          <p:spTgt spid="37"/>
                                        </p:tgtEl>
                                        <p:attrNameLst>
                                          <p:attrName>fill.type</p:attrName>
                                        </p:attrNameLst>
                                      </p:cBhvr>
                                      <p:to>
                                        <p:strVal val="solid"/>
                                      </p:to>
                                    </p:set>
                                    <p:set>
                                      <p:cBhvr>
                                        <p:cTn id="14" dur="500" fill="hold"/>
                                        <p:tgtEl>
                                          <p:spTgt spid="37"/>
                                        </p:tgtEl>
                                        <p:attrNameLst>
                                          <p:attrName>fill.on</p:attrName>
                                        </p:attrNameLst>
                                      </p:cBhvr>
                                      <p:to>
                                        <p:strVal val="true"/>
                                      </p:to>
                                    </p:set>
                                  </p:childTnLst>
                                </p:cTn>
                              </p:par>
                              <p:par>
                                <p:cTn id="15" presetID="3" presetClass="emph" presetSubtype="2" fill="hold" grpId="0" nodeType="withEffect">
                                  <p:stCondLst>
                                    <p:cond delay="0"/>
                                  </p:stCondLst>
                                  <p:childTnLst>
                                    <p:animClr clrSpc="rgb" dir="cw">
                                      <p:cBhvr override="childStyle">
                                        <p:cTn id="16" dur="500" fill="hold"/>
                                        <p:tgtEl>
                                          <p:spTgt spid="40"/>
                                        </p:tgtEl>
                                        <p:attrNameLst>
                                          <p:attrName>style.color</p:attrName>
                                        </p:attrNameLst>
                                      </p:cBhvr>
                                      <p:to>
                                        <a:srgbClr val="FFFFFF"/>
                                      </p:to>
                                    </p:animClr>
                                  </p:childTnLst>
                                </p:cTn>
                              </p:par>
                              <p:par>
                                <p:cTn id="17" presetID="3" presetClass="emph" presetSubtype="2" fill="hold" grpId="0" nodeType="withEffect">
                                  <p:stCondLst>
                                    <p:cond delay="0"/>
                                  </p:stCondLst>
                                  <p:childTnLst>
                                    <p:animClr clrSpc="rgb" dir="cw">
                                      <p:cBhvr override="childStyle">
                                        <p:cTn id="18" dur="500" fill="hold"/>
                                        <p:tgtEl>
                                          <p:spTgt spid="39"/>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1"/>
          <p:cNvSpPr>
            <a:spLocks noGrp="1"/>
          </p:cNvSpPr>
          <p:nvPr>
            <p:ph/>
          </p:nvPr>
        </p:nvSpPr>
        <p:spPr>
          <a:xfrm>
            <a:off x="457200" y="1081682"/>
            <a:ext cx="8153400" cy="4754563"/>
          </a:xfrm>
        </p:spPr>
        <p:txBody>
          <a:bodyPr/>
          <a:lstStyle/>
          <a:p>
            <a:r>
              <a:rPr lang="zh-CN" altLang="zh-CN" sz="2000" dirty="0" smtClean="0"/>
              <a:t>很多企业为了支持决策分析而构建的数据仓库系统，其中存放的大量历史数据就是静态数据</a:t>
            </a:r>
            <a:r>
              <a:rPr lang="zh-CN" altLang="en-US" sz="2000" dirty="0" smtClean="0"/>
              <a:t>。</a:t>
            </a:r>
            <a:r>
              <a:rPr lang="zh-CN" altLang="zh-CN" sz="2000" dirty="0" smtClean="0"/>
              <a:t>技术人员</a:t>
            </a:r>
            <a:r>
              <a:rPr lang="zh-CN" altLang="en-US" sz="2000" dirty="0" smtClean="0"/>
              <a:t>可以</a:t>
            </a:r>
            <a:r>
              <a:rPr lang="zh-CN" altLang="zh-CN" sz="2000" dirty="0" smtClean="0"/>
              <a:t>利用数据挖掘和</a:t>
            </a:r>
            <a:r>
              <a:rPr lang="en-US" altLang="zh-CN" sz="2000" dirty="0" smtClean="0"/>
              <a:t>OLAP</a:t>
            </a:r>
            <a:r>
              <a:rPr lang="zh-CN" altLang="zh-CN" sz="2000" dirty="0" smtClean="0"/>
              <a:t>（</a:t>
            </a:r>
            <a:r>
              <a:rPr lang="en-US" altLang="zh-CN" sz="2000" dirty="0" smtClean="0"/>
              <a:t>On-Line Analytical Processing</a:t>
            </a:r>
            <a:r>
              <a:rPr lang="zh-CN" altLang="zh-CN" sz="2000" dirty="0" smtClean="0"/>
              <a:t>）分析工具从静态数据中找到对企业有价值的信息</a:t>
            </a:r>
            <a:endParaRPr lang="en-US" altLang="zh-CN" sz="2000" dirty="0" smtClean="0"/>
          </a:p>
          <a:p>
            <a:endParaRPr lang="zh-CN" altLang="en-US" sz="2000" dirty="0" smtClean="0"/>
          </a:p>
        </p:txBody>
      </p:sp>
      <p:sp>
        <p:nvSpPr>
          <p:cNvPr id="5123" name="标题 2"/>
          <p:cNvSpPr>
            <a:spLocks noGrp="1"/>
          </p:cNvSpPr>
          <p:nvPr>
            <p:ph type="title" idx="10"/>
          </p:nvPr>
        </p:nvSpPr>
        <p:spPr>
          <a:xfrm>
            <a:off x="467544" y="76200"/>
            <a:ext cx="8676456" cy="914400"/>
          </a:xfrm>
        </p:spPr>
        <p:txBody>
          <a:bodyPr/>
          <a:lstStyle/>
          <a:p>
            <a:r>
              <a:rPr lang="zh-CN" altLang="en-US" dirty="0" smtClean="0"/>
              <a:t>流数据处理：静态数据和流数据</a:t>
            </a:r>
          </a:p>
        </p:txBody>
      </p:sp>
      <p:pic>
        <p:nvPicPr>
          <p:cNvPr id="51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05682"/>
            <a:ext cx="68580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51</a:t>
            </a:fld>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1"/>
          <p:cNvSpPr>
            <a:spLocks noGrp="1"/>
          </p:cNvSpPr>
          <p:nvPr>
            <p:ph/>
          </p:nvPr>
        </p:nvSpPr>
        <p:spPr/>
        <p:txBody>
          <a:bodyPr/>
          <a:lstStyle/>
          <a:p>
            <a:r>
              <a:rPr lang="zh-CN" altLang="zh-CN" sz="2000" smtClean="0"/>
              <a:t>近年来，在</a:t>
            </a:r>
            <a:r>
              <a:rPr lang="en-US" altLang="zh-CN" sz="2000" smtClean="0"/>
              <a:t>Web</a:t>
            </a:r>
            <a:r>
              <a:rPr lang="zh-CN" altLang="zh-CN" sz="2000" smtClean="0"/>
              <a:t>应用、网络监控、传感监测等领域，兴起了一种新的数据密集型应用</a:t>
            </a:r>
            <a:r>
              <a:rPr lang="en-US" altLang="zh-CN" sz="2000" smtClean="0"/>
              <a:t>——</a:t>
            </a:r>
            <a:r>
              <a:rPr lang="zh-CN" altLang="zh-CN" sz="2000" smtClean="0"/>
              <a:t>流数据，即数据以大量、快速、时变的流形式持续到达</a:t>
            </a:r>
            <a:endParaRPr lang="en-US" altLang="zh-CN" sz="2000" smtClean="0"/>
          </a:p>
          <a:p>
            <a:r>
              <a:rPr lang="zh-CN" altLang="zh-CN" sz="2000" smtClean="0"/>
              <a:t>流数据具有如下特征：</a:t>
            </a:r>
          </a:p>
          <a:p>
            <a:pPr lvl="1"/>
            <a:r>
              <a:rPr lang="zh-CN" altLang="zh-CN" sz="2000" smtClean="0"/>
              <a:t>数据快速持续到达，潜在大小也许是无穷无尽的</a:t>
            </a:r>
          </a:p>
          <a:p>
            <a:pPr lvl="1"/>
            <a:r>
              <a:rPr lang="zh-CN" altLang="zh-CN" sz="2000" smtClean="0"/>
              <a:t>数据来源众多，格式复杂</a:t>
            </a:r>
          </a:p>
          <a:p>
            <a:pPr lvl="1"/>
            <a:r>
              <a:rPr lang="zh-CN" altLang="zh-CN" sz="2000" smtClean="0"/>
              <a:t>数据量大，但是不十分关注存储，一旦经过处理，要么被丢弃，要么被归档存储</a:t>
            </a:r>
          </a:p>
          <a:p>
            <a:pPr lvl="1"/>
            <a:r>
              <a:rPr lang="zh-CN" altLang="zh-CN" sz="2000" smtClean="0"/>
              <a:t>注重数据的整体价值，不过分关注个别数据</a:t>
            </a:r>
          </a:p>
          <a:p>
            <a:pPr lvl="1"/>
            <a:r>
              <a:rPr lang="zh-CN" altLang="zh-CN" sz="2000" smtClean="0"/>
              <a:t>数据顺序颠倒，或者不完整，系统无法控制将要处理的新到达的数据元素的顺序</a:t>
            </a:r>
          </a:p>
        </p:txBody>
      </p:sp>
      <p:sp>
        <p:nvSpPr>
          <p:cNvPr id="6147"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静态数据和流数据</a:t>
            </a:r>
          </a:p>
        </p:txBody>
      </p:sp>
      <p:sp>
        <p:nvSpPr>
          <p:cNvPr id="5" name="灯片编号占位符 4"/>
          <p:cNvSpPr>
            <a:spLocks noGrp="1"/>
          </p:cNvSpPr>
          <p:nvPr>
            <p:ph type="sldNum" sz="quarter" idx="12"/>
          </p:nvPr>
        </p:nvSpPr>
        <p:spPr/>
        <p:txBody>
          <a:bodyPr/>
          <a:lstStyle/>
          <a:p>
            <a:pPr>
              <a:defRPr/>
            </a:pPr>
            <a:fld id="{A8985DC7-D391-4B07-9DEA-D197F642A36A}" type="slidenum">
              <a:rPr lang="zh-CN" altLang="en-US" smtClean="0"/>
              <a:pPr>
                <a:defRPr/>
              </a:pPr>
              <a:t>52</a:t>
            </a:fld>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1"/>
          <p:cNvSpPr>
            <a:spLocks noGrp="1"/>
          </p:cNvSpPr>
          <p:nvPr>
            <p:ph/>
          </p:nvPr>
        </p:nvSpPr>
        <p:spPr/>
        <p:txBody>
          <a:bodyPr/>
          <a:lstStyle/>
          <a:p>
            <a:r>
              <a:rPr lang="zh-CN" altLang="zh-CN" sz="2000" smtClean="0"/>
              <a:t>对静态数据和流数据的处理，对应着两种截然不同的计算模式：批量计算和实时计算</a:t>
            </a:r>
          </a:p>
        </p:txBody>
      </p:sp>
      <p:sp>
        <p:nvSpPr>
          <p:cNvPr id="7171"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批量计算和实时计算</a:t>
            </a:r>
          </a:p>
        </p:txBody>
      </p:sp>
      <p:sp>
        <p:nvSpPr>
          <p:cNvPr id="7172" name="文本框 2"/>
          <p:cNvSpPr txBox="1">
            <a:spLocks noChangeArrowheads="1"/>
          </p:cNvSpPr>
          <p:nvPr/>
        </p:nvSpPr>
        <p:spPr bwMode="auto">
          <a:xfrm>
            <a:off x="3352800" y="6126163"/>
            <a:ext cx="203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数据的两种处理模型</a:t>
            </a:r>
          </a:p>
        </p:txBody>
      </p:sp>
      <p:pic>
        <p:nvPicPr>
          <p:cNvPr id="717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2389188"/>
            <a:ext cx="4448175"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53</a:t>
            </a:fld>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1"/>
          <p:cNvSpPr>
            <a:spLocks noGrp="1"/>
          </p:cNvSpPr>
          <p:nvPr>
            <p:ph/>
          </p:nvPr>
        </p:nvSpPr>
        <p:spPr/>
        <p:txBody>
          <a:bodyPr/>
          <a:lstStyle/>
          <a:p>
            <a:r>
              <a:rPr lang="zh-CN" altLang="zh-CN" sz="2000" smtClean="0">
                <a:latin typeface="Times New Roman" pitchFamily="18" charset="0"/>
                <a:cs typeface="Times New Roman" pitchFamily="18" charset="0"/>
              </a:rPr>
              <a:t>批量计算以“静态数据”为对象，可在充裕的时间内对海量数据进行批量处理，计算得到有价值的信息。</a:t>
            </a:r>
            <a:r>
              <a:rPr lang="en-US" altLang="zh-CN" sz="2000" smtClean="0">
                <a:latin typeface="Times New Roman" pitchFamily="18" charset="0"/>
                <a:cs typeface="Times New Roman" pitchFamily="18" charset="0"/>
              </a:rPr>
              <a:t>Hadoop</a:t>
            </a:r>
            <a:r>
              <a:rPr lang="zh-CN" altLang="zh-CN" sz="2000" smtClean="0">
                <a:latin typeface="Times New Roman" pitchFamily="18" charset="0"/>
                <a:cs typeface="Times New Roman" pitchFamily="18" charset="0"/>
              </a:rPr>
              <a:t>是典型的批处理模型，由</a:t>
            </a:r>
            <a:r>
              <a:rPr lang="en-US" altLang="zh-CN" sz="2000" smtClean="0">
                <a:latin typeface="Times New Roman" pitchFamily="18" charset="0"/>
                <a:cs typeface="Times New Roman" pitchFamily="18" charset="0"/>
              </a:rPr>
              <a:t>HDFS</a:t>
            </a:r>
            <a:r>
              <a:rPr lang="zh-CN" altLang="zh-CN" sz="2000" smtClean="0">
                <a:latin typeface="Times New Roman" pitchFamily="18" charset="0"/>
                <a:cs typeface="Times New Roman" pitchFamily="18" charset="0"/>
              </a:rPr>
              <a:t>和</a:t>
            </a:r>
            <a:r>
              <a:rPr lang="en-US" altLang="zh-CN" sz="2000" smtClean="0">
                <a:latin typeface="Times New Roman" pitchFamily="18" charset="0"/>
                <a:cs typeface="Times New Roman" pitchFamily="18" charset="0"/>
              </a:rPr>
              <a:t>HBase</a:t>
            </a:r>
            <a:r>
              <a:rPr lang="zh-CN" altLang="zh-CN" sz="2000" smtClean="0">
                <a:latin typeface="Times New Roman" pitchFamily="18" charset="0"/>
                <a:cs typeface="Times New Roman" pitchFamily="18" charset="0"/>
              </a:rPr>
              <a:t>存放大量的静态数据，由</a:t>
            </a:r>
            <a:r>
              <a:rPr lang="en-US" altLang="zh-CN" sz="2000" smtClean="0">
                <a:latin typeface="Times New Roman" pitchFamily="18" charset="0"/>
                <a:cs typeface="Times New Roman" pitchFamily="18" charset="0"/>
              </a:rPr>
              <a:t>MapReduce</a:t>
            </a:r>
            <a:r>
              <a:rPr lang="zh-CN" altLang="zh-CN" sz="2000" smtClean="0">
                <a:latin typeface="Times New Roman" pitchFamily="18" charset="0"/>
                <a:cs typeface="Times New Roman" pitchFamily="18" charset="0"/>
              </a:rPr>
              <a:t>负责对海量数据执行批量计算</a:t>
            </a:r>
            <a:endParaRPr lang="en-US" altLang="zh-CN" sz="2000" smtClean="0">
              <a:latin typeface="Times New Roman" pitchFamily="18" charset="0"/>
              <a:cs typeface="Times New Roman" pitchFamily="18" charset="0"/>
            </a:endParaRPr>
          </a:p>
          <a:p>
            <a:r>
              <a:rPr lang="zh-CN" altLang="zh-CN" sz="2000" smtClean="0">
                <a:latin typeface="Times New Roman" pitchFamily="18" charset="0"/>
                <a:cs typeface="Times New Roman" pitchFamily="18" charset="0"/>
              </a:rPr>
              <a:t>流数据须采用实时计算</a:t>
            </a:r>
            <a:r>
              <a:rPr lang="zh-CN" altLang="en-US" sz="2000" smtClean="0">
                <a:latin typeface="Times New Roman" pitchFamily="18" charset="0"/>
                <a:cs typeface="Times New Roman" pitchFamily="18" charset="0"/>
              </a:rPr>
              <a:t>。</a:t>
            </a:r>
            <a:r>
              <a:rPr lang="zh-CN" altLang="zh-CN" sz="2000" smtClean="0">
                <a:latin typeface="Times New Roman" pitchFamily="18" charset="0"/>
                <a:cs typeface="Times New Roman" pitchFamily="18" charset="0"/>
              </a:rPr>
              <a:t>实时计算最重要的一个需求是能够实时得到计算结果，一般要求响应时间为秒级。当只需要处理少量数据时，实时计算并不是问题；但是，在大数据时代</a:t>
            </a:r>
            <a:r>
              <a:rPr lang="zh-CN" altLang="en-US" sz="2000" smtClean="0">
                <a:latin typeface="Times New Roman" pitchFamily="18" charset="0"/>
                <a:cs typeface="Times New Roman" pitchFamily="18" charset="0"/>
              </a:rPr>
              <a:t>，</a:t>
            </a:r>
            <a:r>
              <a:rPr lang="zh-CN" altLang="zh-CN" sz="2000" smtClean="0">
                <a:latin typeface="Times New Roman" pitchFamily="18" charset="0"/>
                <a:cs typeface="Times New Roman" pitchFamily="18" charset="0"/>
              </a:rPr>
              <a:t>数据格式复杂、来源众多</a:t>
            </a:r>
            <a:r>
              <a:rPr lang="zh-CN" altLang="en-US" sz="2000" smtClean="0">
                <a:latin typeface="Times New Roman" pitchFamily="18" charset="0"/>
                <a:cs typeface="Times New Roman" pitchFamily="18" charset="0"/>
              </a:rPr>
              <a:t>、</a:t>
            </a:r>
            <a:r>
              <a:rPr lang="zh-CN" altLang="zh-CN" sz="2000" smtClean="0">
                <a:latin typeface="Times New Roman" pitchFamily="18" charset="0"/>
                <a:cs typeface="Times New Roman" pitchFamily="18" charset="0"/>
              </a:rPr>
              <a:t>数据量巨大，对实时计算提出了很大的挑战。因此，针对流数据的实时计算</a:t>
            </a:r>
            <a:r>
              <a:rPr lang="en-US" altLang="zh-CN" sz="2000" smtClean="0">
                <a:latin typeface="Times New Roman" pitchFamily="18" charset="0"/>
                <a:cs typeface="Times New Roman" pitchFamily="18" charset="0"/>
              </a:rPr>
              <a:t>——</a:t>
            </a:r>
            <a:r>
              <a:rPr lang="zh-CN" altLang="zh-CN" sz="2000" smtClean="0">
                <a:latin typeface="Times New Roman" pitchFamily="18" charset="0"/>
                <a:cs typeface="Times New Roman" pitchFamily="18" charset="0"/>
              </a:rPr>
              <a:t>流计算，应运而生</a:t>
            </a:r>
            <a:endParaRPr lang="en-US" altLang="zh-CN" sz="2000" smtClean="0">
              <a:latin typeface="Times New Roman" pitchFamily="18" charset="0"/>
              <a:cs typeface="Times New Roman" pitchFamily="18" charset="0"/>
            </a:endParaRPr>
          </a:p>
        </p:txBody>
      </p:sp>
      <p:sp>
        <p:nvSpPr>
          <p:cNvPr id="8195"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批量计算和实时计算</a:t>
            </a:r>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54</a:t>
            </a:fld>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1"/>
          <p:cNvSpPr>
            <a:spLocks noGrp="1"/>
          </p:cNvSpPr>
          <p:nvPr>
            <p:ph/>
          </p:nvPr>
        </p:nvSpPr>
        <p:spPr/>
        <p:txBody>
          <a:bodyPr/>
          <a:lstStyle/>
          <a:p>
            <a:r>
              <a:rPr lang="zh-CN" altLang="zh-CN" sz="2400" smtClean="0"/>
              <a:t>流计算</a:t>
            </a:r>
            <a:r>
              <a:rPr lang="zh-CN" altLang="en-US" sz="2400" smtClean="0"/>
              <a:t>：</a:t>
            </a:r>
            <a:r>
              <a:rPr lang="zh-CN" altLang="zh-CN" sz="2400" smtClean="0"/>
              <a:t>实时获取来自不同数据源的海量数据，经过实时分析处理，获得有价值的信息</a:t>
            </a:r>
            <a:endParaRPr lang="zh-CN" altLang="zh-CN" sz="2000" smtClean="0"/>
          </a:p>
        </p:txBody>
      </p:sp>
      <p:sp>
        <p:nvSpPr>
          <p:cNvPr id="9219"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流计算概念</a:t>
            </a:r>
          </a:p>
        </p:txBody>
      </p:sp>
      <p:sp>
        <p:nvSpPr>
          <p:cNvPr id="9220" name="文本框 6"/>
          <p:cNvSpPr txBox="1">
            <a:spLocks noChangeArrowheads="1"/>
          </p:cNvSpPr>
          <p:nvPr/>
        </p:nvSpPr>
        <p:spPr bwMode="auto">
          <a:xfrm>
            <a:off x="3825875" y="607377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流计算示意图</a:t>
            </a:r>
          </a:p>
        </p:txBody>
      </p:sp>
      <p:pic>
        <p:nvPicPr>
          <p:cNvPr id="922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438400"/>
            <a:ext cx="6858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55</a:t>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1"/>
          <p:cNvSpPr>
            <a:spLocks noGrp="1"/>
          </p:cNvSpPr>
          <p:nvPr>
            <p:ph/>
          </p:nvPr>
        </p:nvSpPr>
        <p:spPr/>
        <p:txBody>
          <a:bodyPr/>
          <a:lstStyle/>
          <a:p>
            <a:r>
              <a:rPr lang="zh-CN" altLang="zh-CN" sz="2000" smtClean="0"/>
              <a:t>流计算秉承一个基本理念，即</a:t>
            </a:r>
            <a:r>
              <a:rPr lang="zh-CN" altLang="zh-CN" sz="2000" b="1" smtClean="0"/>
              <a:t>数据的价值随着时间的流逝而降低</a:t>
            </a:r>
            <a:r>
              <a:rPr lang="zh-CN" altLang="zh-CN" sz="2000" smtClean="0"/>
              <a:t>。因此，当事件出现时就应该立即进行处理，而不是缓存起来进行批量处理。为了及时处理流数据，就需要一个低延迟、可扩展、高可靠的处理引擎</a:t>
            </a:r>
            <a:endParaRPr lang="en-US" altLang="zh-CN" sz="2000" smtClean="0"/>
          </a:p>
          <a:p>
            <a:r>
              <a:rPr lang="zh-CN" altLang="zh-CN" sz="2000" smtClean="0"/>
              <a:t>对于一个流计算系统来说，它应达到如下需求：</a:t>
            </a:r>
            <a:endParaRPr lang="en-US" altLang="zh-CN" sz="2000" smtClean="0"/>
          </a:p>
          <a:p>
            <a:pPr lvl="1"/>
            <a:r>
              <a:rPr lang="zh-CN" altLang="zh-CN" sz="2000" smtClean="0"/>
              <a:t>高性能：处理大数据的基本要求，如每秒处理几十万条数据</a:t>
            </a:r>
          </a:p>
          <a:p>
            <a:pPr lvl="1"/>
            <a:r>
              <a:rPr lang="zh-CN" altLang="zh-CN" sz="2000" smtClean="0"/>
              <a:t>海量式：支持</a:t>
            </a:r>
            <a:r>
              <a:rPr lang="en-US" altLang="zh-CN" sz="2000" smtClean="0"/>
              <a:t>TB</a:t>
            </a:r>
            <a:r>
              <a:rPr lang="zh-CN" altLang="zh-CN" sz="2000" smtClean="0"/>
              <a:t>级甚至是</a:t>
            </a:r>
            <a:r>
              <a:rPr lang="en-US" altLang="zh-CN" sz="2000" smtClean="0"/>
              <a:t>PB</a:t>
            </a:r>
            <a:r>
              <a:rPr lang="zh-CN" altLang="zh-CN" sz="2000" smtClean="0"/>
              <a:t>级的数据规模</a:t>
            </a:r>
          </a:p>
          <a:p>
            <a:pPr lvl="1"/>
            <a:r>
              <a:rPr lang="zh-CN" altLang="zh-CN" sz="2000" smtClean="0"/>
              <a:t>实时性：保证较低的延迟时间，达到秒级别，甚至是毫秒级别</a:t>
            </a:r>
          </a:p>
          <a:p>
            <a:pPr lvl="1"/>
            <a:r>
              <a:rPr lang="zh-CN" altLang="zh-CN" sz="2000" smtClean="0"/>
              <a:t>分布式：支持大数据的基本架构，必须能够平滑扩展</a:t>
            </a:r>
          </a:p>
          <a:p>
            <a:pPr lvl="1"/>
            <a:r>
              <a:rPr lang="zh-CN" altLang="zh-CN" sz="2000" smtClean="0"/>
              <a:t>易用性：能够快速进行开发和部署</a:t>
            </a:r>
          </a:p>
          <a:p>
            <a:pPr lvl="1"/>
            <a:r>
              <a:rPr lang="zh-CN" altLang="zh-CN" sz="2000" smtClean="0"/>
              <a:t>可靠性：能可靠地处理流数据</a:t>
            </a:r>
          </a:p>
        </p:txBody>
      </p:sp>
      <p:sp>
        <p:nvSpPr>
          <p:cNvPr id="10243"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流计算概念</a:t>
            </a:r>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56</a:t>
            </a:fld>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1"/>
          <p:cNvSpPr>
            <a:spLocks noGrp="1"/>
          </p:cNvSpPr>
          <p:nvPr>
            <p:ph/>
          </p:nvPr>
        </p:nvSpPr>
        <p:spPr/>
        <p:txBody>
          <a:bodyPr/>
          <a:lstStyle/>
          <a:p>
            <a:r>
              <a:rPr lang="en-US" altLang="zh-CN" sz="2000" smtClean="0"/>
              <a:t>Hadoop</a:t>
            </a:r>
            <a:r>
              <a:rPr lang="zh-CN" altLang="zh-CN" sz="2000" smtClean="0"/>
              <a:t>设计的初衷是面向大规模数据的批量处理，每台机器并行运行</a:t>
            </a:r>
            <a:r>
              <a:rPr lang="en-US" altLang="zh-CN" sz="2000" smtClean="0"/>
              <a:t>MapReduce</a:t>
            </a:r>
            <a:r>
              <a:rPr lang="zh-CN" altLang="zh-CN" sz="2000" smtClean="0"/>
              <a:t>任务，最后对结果进行汇总输出</a:t>
            </a:r>
            <a:endParaRPr lang="en-US" altLang="zh-CN" sz="2000" smtClean="0"/>
          </a:p>
          <a:p>
            <a:r>
              <a:rPr lang="en-US" altLang="zh-CN" sz="2000" smtClean="0"/>
              <a:t>MapReduce</a:t>
            </a:r>
            <a:r>
              <a:rPr lang="zh-CN" altLang="zh-CN" sz="2000" smtClean="0"/>
              <a:t>是专门面向静态数据的批量处理的，内部各种实现机制都为批处理做了高度优化，不适合用于处理持续到达的动态数据</a:t>
            </a:r>
            <a:endParaRPr lang="en-US" altLang="zh-CN" sz="2000" smtClean="0"/>
          </a:p>
          <a:p>
            <a:r>
              <a:rPr lang="zh-CN" altLang="zh-CN" sz="2000" smtClean="0"/>
              <a:t>我们可能会想到一种“变通”的方案来降低批处理的时间延迟</a:t>
            </a:r>
            <a:r>
              <a:rPr lang="en-US" altLang="zh-CN" sz="2000" smtClean="0"/>
              <a:t>——</a:t>
            </a:r>
            <a:r>
              <a:rPr lang="zh-CN" altLang="zh-CN" sz="2000" smtClean="0"/>
              <a:t>将基于</a:t>
            </a:r>
            <a:r>
              <a:rPr lang="en-US" altLang="zh-CN" sz="2000" smtClean="0"/>
              <a:t>MapReduce</a:t>
            </a:r>
            <a:r>
              <a:rPr lang="zh-CN" altLang="zh-CN" sz="2000" smtClean="0"/>
              <a:t>的批量处理转为小批量处理，将输入数据切成小的片段，每隔一个周期就启动一次</a:t>
            </a:r>
            <a:r>
              <a:rPr lang="en-US" altLang="zh-CN" sz="2000" smtClean="0"/>
              <a:t>MapReduce</a:t>
            </a:r>
            <a:r>
              <a:rPr lang="zh-CN" altLang="zh-CN" sz="2000" smtClean="0"/>
              <a:t>作业</a:t>
            </a:r>
            <a:r>
              <a:rPr lang="zh-CN" altLang="en-US" sz="2000" smtClean="0"/>
              <a:t>。但这种方式也无法有效处理流数据</a:t>
            </a:r>
            <a:endParaRPr lang="en-US" altLang="zh-CN" sz="2000" smtClean="0"/>
          </a:p>
        </p:txBody>
      </p:sp>
      <p:sp>
        <p:nvSpPr>
          <p:cNvPr id="11267"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流计算与</a:t>
            </a:r>
            <a:r>
              <a:rPr lang="en-US" altLang="zh-CN" dirty="0" smtClean="0"/>
              <a:t>Hadoop</a:t>
            </a:r>
            <a:endParaRPr lang="zh-CN" altLang="en-US"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57</a:t>
            </a:fld>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p:nvPr>
        </p:nvSpPr>
        <p:spPr/>
        <p:txBody>
          <a:bodyPr/>
          <a:lstStyle/>
          <a:p>
            <a:r>
              <a:rPr lang="zh-CN" altLang="zh-CN" sz="2000" smtClean="0"/>
              <a:t>当前业界诞生了许多专门的流数据实时计算系统来满足各自需求</a:t>
            </a:r>
            <a:endParaRPr lang="en-US" altLang="zh-CN" sz="2000" smtClean="0"/>
          </a:p>
          <a:p>
            <a:r>
              <a:rPr lang="zh-CN" altLang="en-US" sz="2000" smtClean="0"/>
              <a:t>目前有三类常见的流计算框架和平台：商业级</a:t>
            </a:r>
            <a:r>
              <a:rPr lang="zh-CN" altLang="zh-CN" sz="2000" smtClean="0"/>
              <a:t>的流计算平台</a:t>
            </a:r>
            <a:r>
              <a:rPr lang="zh-CN" altLang="en-US" sz="2000" smtClean="0"/>
              <a:t>、开源流计算框架、公司为支持自身业务开发的流计算框架</a:t>
            </a:r>
            <a:endParaRPr lang="en-US" altLang="zh-CN" sz="2000" smtClean="0"/>
          </a:p>
          <a:p>
            <a:r>
              <a:rPr lang="zh-CN" altLang="en-US" sz="2000" smtClean="0"/>
              <a:t>较为常见的是开源流计算框架，代表如下：</a:t>
            </a:r>
            <a:endParaRPr lang="en-US" altLang="zh-CN" sz="2000" smtClean="0"/>
          </a:p>
          <a:p>
            <a:pPr lvl="1"/>
            <a:r>
              <a:rPr lang="en-US" altLang="zh-CN" sz="2000" smtClean="0"/>
              <a:t>Twitter Storm</a:t>
            </a:r>
            <a:r>
              <a:rPr lang="zh-CN" altLang="zh-CN" sz="2000" smtClean="0"/>
              <a:t>：免费、开源的分布式实时计算系统，可简单、高效、可靠地处理大量的流数据</a:t>
            </a:r>
          </a:p>
          <a:p>
            <a:pPr lvl="1"/>
            <a:r>
              <a:rPr lang="en-US" altLang="zh-CN" sz="2000" smtClean="0"/>
              <a:t>Yahoo! S4</a:t>
            </a:r>
            <a:r>
              <a:rPr lang="zh-CN" altLang="zh-CN" sz="2000" smtClean="0"/>
              <a:t>（</a:t>
            </a:r>
            <a:r>
              <a:rPr lang="en-US" altLang="zh-CN" sz="2000" smtClean="0"/>
              <a:t>Simple Scalable Streaming System</a:t>
            </a:r>
            <a:r>
              <a:rPr lang="zh-CN" altLang="zh-CN" sz="2000" smtClean="0"/>
              <a:t>）：开源流计算平台，是通用的、分布式的、可扩展的、分区容错的、可插拔的流式系统</a:t>
            </a:r>
          </a:p>
        </p:txBody>
      </p:sp>
      <p:sp>
        <p:nvSpPr>
          <p:cNvPr id="12291"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流计算框架</a:t>
            </a:r>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58</a:t>
            </a:fld>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p:nvPr>
        </p:nvSpPr>
        <p:spPr/>
        <p:txBody>
          <a:bodyPr/>
          <a:lstStyle/>
          <a:p>
            <a:r>
              <a:rPr lang="zh-CN" altLang="zh-CN" sz="2000" smtClean="0"/>
              <a:t>传统的数据处理流程，需要先采集数据并存储在关系数据库等数据管理系统中，之后</a:t>
            </a:r>
            <a:r>
              <a:rPr lang="zh-CN" altLang="en-US" sz="2000" smtClean="0"/>
              <a:t>由</a:t>
            </a:r>
            <a:r>
              <a:rPr lang="zh-CN" altLang="zh-CN" sz="2000" smtClean="0"/>
              <a:t>用户通过查询操作和数据管理系统进行交互</a:t>
            </a:r>
            <a:endParaRPr lang="en-US" altLang="zh-CN" sz="2000" smtClean="0"/>
          </a:p>
          <a:p>
            <a:endParaRPr lang="en-US" altLang="zh-CN" sz="2400" smtClean="0"/>
          </a:p>
          <a:p>
            <a:endParaRPr lang="en-US" altLang="zh-CN" sz="2400" smtClean="0"/>
          </a:p>
          <a:p>
            <a:endParaRPr lang="en-US" altLang="zh-CN" sz="2400" smtClean="0"/>
          </a:p>
          <a:p>
            <a:endParaRPr lang="en-US" altLang="zh-CN" sz="2400" smtClean="0"/>
          </a:p>
          <a:p>
            <a:endParaRPr lang="en-US" altLang="zh-CN" sz="2400" smtClean="0"/>
          </a:p>
          <a:p>
            <a:r>
              <a:rPr lang="zh-CN" altLang="zh-CN" sz="2000" smtClean="0"/>
              <a:t>传统的数据处理流程隐含了两个前提：</a:t>
            </a:r>
          </a:p>
          <a:p>
            <a:pPr lvl="1"/>
            <a:r>
              <a:rPr lang="zh-CN" altLang="zh-CN" sz="2000" b="1" smtClean="0"/>
              <a:t>存储的数据是旧的</a:t>
            </a:r>
            <a:r>
              <a:rPr lang="zh-CN" altLang="zh-CN" sz="2000" smtClean="0"/>
              <a:t>。存储的静态数据是过去某一时刻的快照，这些数据在查询时可能已不具备时效性了</a:t>
            </a:r>
          </a:p>
          <a:p>
            <a:pPr lvl="1"/>
            <a:r>
              <a:rPr lang="zh-CN" altLang="zh-CN" sz="2000" b="1" smtClean="0"/>
              <a:t>需要用户主动发出查询</a:t>
            </a:r>
            <a:r>
              <a:rPr lang="zh-CN" altLang="en-US" sz="2000" b="1" smtClean="0"/>
              <a:t>来获取结果</a:t>
            </a:r>
            <a:endParaRPr lang="zh-CN" altLang="zh-CN" sz="2000" smtClean="0"/>
          </a:p>
        </p:txBody>
      </p:sp>
      <p:sp>
        <p:nvSpPr>
          <p:cNvPr id="14339"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数据处理流程</a:t>
            </a:r>
          </a:p>
        </p:txBody>
      </p:sp>
      <p:sp>
        <p:nvSpPr>
          <p:cNvPr id="14340" name="文本框 4"/>
          <p:cNvSpPr txBox="1">
            <a:spLocks noChangeArrowheads="1"/>
          </p:cNvSpPr>
          <p:nvPr/>
        </p:nvSpPr>
        <p:spPr bwMode="auto">
          <a:xfrm>
            <a:off x="3352800" y="3429000"/>
            <a:ext cx="2622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传统的数据处理流程示意图</a:t>
            </a:r>
          </a:p>
        </p:txBody>
      </p:sp>
      <p:pic>
        <p:nvPicPr>
          <p:cNvPr id="1434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2514600"/>
            <a:ext cx="56388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59</a:t>
            </a:fld>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Mining With Big Data</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720" y="3284984"/>
            <a:ext cx="9140280" cy="18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2800" b="1" dirty="0">
                <a:latin typeface="Times New Roman" panose="02020603050405020304" pitchFamily="18" charset="0"/>
                <a:cs typeface="Times New Roman" panose="02020603050405020304" pitchFamily="18" charset="0"/>
              </a:rPr>
              <a:t>在所有</a:t>
            </a:r>
            <a:r>
              <a:rPr lang="en-US" altLang="zh-CN" sz="2800" b="1" dirty="0">
                <a:latin typeface="Times New Roman" panose="02020603050405020304" pitchFamily="18" charset="0"/>
                <a:cs typeface="Times New Roman" panose="02020603050405020304" pitchFamily="18" charset="0"/>
              </a:rPr>
              <a:t>IEEE </a:t>
            </a:r>
            <a:r>
              <a:rPr lang="zh-CN" altLang="zh-CN" sz="2800" b="1" dirty="0">
                <a:latin typeface="Times New Roman" panose="02020603050405020304" pitchFamily="18" charset="0"/>
                <a:cs typeface="Times New Roman" panose="02020603050405020304" pitchFamily="18" charset="0"/>
              </a:rPr>
              <a:t>出版的文章中（包括所有年份、所有期刊和会议论文），我们的这篇大数据文章在</a:t>
            </a:r>
            <a:r>
              <a:rPr lang="en-US" altLang="zh-CN" sz="2800" b="1" dirty="0">
                <a:latin typeface="Times New Roman" panose="02020603050405020304" pitchFamily="18" charset="0"/>
                <a:cs typeface="Times New Roman" panose="02020603050405020304" pitchFamily="18" charset="0"/>
              </a:rPr>
              <a:t>2013 </a:t>
            </a:r>
            <a:r>
              <a:rPr lang="zh-CN" altLang="zh-CN" sz="2800" b="1" dirty="0">
                <a:latin typeface="Times New Roman" panose="02020603050405020304" pitchFamily="18" charset="0"/>
                <a:cs typeface="Times New Roman" panose="02020603050405020304" pitchFamily="18" charset="0"/>
              </a:rPr>
              <a:t>年</a:t>
            </a:r>
            <a:r>
              <a:rPr lang="en-US" altLang="zh-CN" sz="2800" b="1" dirty="0">
                <a:latin typeface="Times New Roman" panose="02020603050405020304" pitchFamily="18" charset="0"/>
                <a:cs typeface="Times New Roman" panose="02020603050405020304" pitchFamily="18" charset="0"/>
              </a:rPr>
              <a:t>12 </a:t>
            </a:r>
            <a:r>
              <a:rPr lang="zh-CN" altLang="zh-CN" sz="2800" b="1" dirty="0" smtClean="0">
                <a:latin typeface="Times New Roman" panose="02020603050405020304" pitchFamily="18" charset="0"/>
                <a:cs typeface="Times New Roman" panose="02020603050405020304" pitchFamily="18" charset="0"/>
              </a:rPr>
              <a:t>月</a:t>
            </a:r>
            <a:r>
              <a:rPr lang="zh-CN" altLang="en-US" sz="2800" b="1" dirty="0" smtClean="0">
                <a:latin typeface="Times New Roman" panose="02020603050405020304" pitchFamily="18" charset="0"/>
                <a:cs typeface="Times New Roman" panose="02020603050405020304" pitchFamily="18" charset="0"/>
              </a:rPr>
              <a:t>至</a:t>
            </a:r>
            <a:r>
              <a:rPr lang="en-US" altLang="zh-CN" sz="2800" b="1" dirty="0" smtClean="0">
                <a:latin typeface="Times New Roman" panose="02020603050405020304" pitchFamily="18" charset="0"/>
                <a:cs typeface="Times New Roman" panose="02020603050405020304" pitchFamily="18" charset="0"/>
              </a:rPr>
              <a:t>2015 </a:t>
            </a:r>
            <a:r>
              <a:rPr lang="zh-CN" altLang="zh-CN" sz="2800" b="1" dirty="0" smtClean="0">
                <a:latin typeface="Times New Roman" panose="02020603050405020304" pitchFamily="18" charset="0"/>
                <a:cs typeface="Times New Roman" panose="02020603050405020304" pitchFamily="18" charset="0"/>
              </a:rPr>
              <a:t>年</a:t>
            </a:r>
            <a:r>
              <a:rPr lang="en-US" altLang="zh-CN" sz="2800" b="1" dirty="0" smtClean="0">
                <a:latin typeface="Times New Roman" panose="02020603050405020304" pitchFamily="18" charset="0"/>
                <a:cs typeface="Times New Roman" panose="02020603050405020304" pitchFamily="18" charset="0"/>
              </a:rPr>
              <a:t>6 </a:t>
            </a:r>
            <a:r>
              <a:rPr lang="zh-CN" altLang="zh-CN" sz="2800" b="1" dirty="0">
                <a:latin typeface="Times New Roman" panose="02020603050405020304" pitchFamily="18" charset="0"/>
                <a:cs typeface="Times New Roman" panose="02020603050405020304" pitchFamily="18" charset="0"/>
              </a:rPr>
              <a:t>月</a:t>
            </a:r>
            <a:r>
              <a:rPr lang="zh-CN" altLang="zh-CN" sz="2800" b="1" dirty="0" smtClean="0">
                <a:latin typeface="Times New Roman" panose="02020603050405020304" pitchFamily="18" charset="0"/>
                <a:cs typeface="Times New Roman" panose="02020603050405020304" pitchFamily="18" charset="0"/>
              </a:rPr>
              <a:t>连续</a:t>
            </a:r>
            <a:r>
              <a:rPr lang="en-US" altLang="zh-CN" sz="2800" b="1" dirty="0" smtClean="0">
                <a:latin typeface="Times New Roman" panose="02020603050405020304" pitchFamily="18" charset="0"/>
                <a:cs typeface="Times New Roman" panose="02020603050405020304" pitchFamily="18" charset="0"/>
              </a:rPr>
              <a:t>19</a:t>
            </a:r>
            <a:r>
              <a:rPr lang="zh-CN" altLang="en-US" sz="2800" b="1" dirty="0" smtClean="0">
                <a:latin typeface="Times New Roman" panose="02020603050405020304" pitchFamily="18" charset="0"/>
                <a:cs typeface="Times New Roman" panose="02020603050405020304" pitchFamily="18" charset="0"/>
              </a:rPr>
              <a:t>个</a:t>
            </a:r>
            <a:r>
              <a:rPr lang="zh-CN" altLang="zh-CN" sz="2800" b="1" dirty="0" smtClean="0">
                <a:latin typeface="Times New Roman" panose="02020603050405020304" pitchFamily="18" charset="0"/>
                <a:cs typeface="Times New Roman" panose="02020603050405020304" pitchFamily="18" charset="0"/>
              </a:rPr>
              <a:t>月</a:t>
            </a:r>
            <a:r>
              <a:rPr lang="zh-CN" altLang="zh-CN" sz="2800" b="1" dirty="0">
                <a:latin typeface="Times New Roman" panose="02020603050405020304" pitchFamily="18" charset="0"/>
                <a:cs typeface="Times New Roman" panose="02020603050405020304" pitchFamily="18" charset="0"/>
              </a:rPr>
              <a:t>被下载的次数均排第一（ 见</a:t>
            </a:r>
            <a:r>
              <a:rPr lang="en-US" altLang="zh-CN" sz="2800" b="1" dirty="0">
                <a:latin typeface="Times New Roman" panose="02020603050405020304" pitchFamily="18" charset="0"/>
                <a:cs typeface="Times New Roman" panose="02020603050405020304" pitchFamily="18" charset="0"/>
              </a:rPr>
              <a:t>http://ieeexplore.ieee.org/xpl/browsePopular.jsp </a:t>
            </a:r>
            <a:r>
              <a:rPr lang="zh-CN" altLang="en-US" sz="2800" b="1" dirty="0">
                <a:latin typeface="Times New Roman" panose="02020603050405020304" pitchFamily="18" charset="0"/>
                <a:cs typeface="Times New Roman" panose="02020603050405020304" pitchFamily="18" charset="0"/>
              </a:rPr>
              <a:t>）</a:t>
            </a:r>
            <a:r>
              <a:rPr lang="zh-CN" altLang="zh-CN" sz="2800" b="1" dirty="0" smtClean="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6</a:t>
            </a:fld>
            <a:endParaRPr lang="zh-CN" altLang="en-US" dirty="0"/>
          </a:p>
        </p:txBody>
      </p:sp>
    </p:spTree>
    <p:extLst>
      <p:ext uri="{BB962C8B-B14F-4D97-AF65-F5344CB8AC3E}">
        <p14:creationId xmlns:p14="http://schemas.microsoft.com/office/powerpoint/2010/main" val="84833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p:nvPr>
        </p:nvSpPr>
        <p:spPr/>
        <p:txBody>
          <a:bodyPr/>
          <a:lstStyle/>
          <a:p>
            <a:r>
              <a:rPr lang="zh-CN" altLang="zh-CN" sz="2000" smtClean="0"/>
              <a:t>流计算的处理流程一般包含三个阶段：数据实时采集、数据实时计算、实时查询服务</a:t>
            </a:r>
            <a:endParaRPr lang="en-US" altLang="zh-CN" sz="2000" smtClean="0"/>
          </a:p>
        </p:txBody>
      </p:sp>
      <p:sp>
        <p:nvSpPr>
          <p:cNvPr id="15363" name="标题 2"/>
          <p:cNvSpPr>
            <a:spLocks noGrp="1"/>
          </p:cNvSpPr>
          <p:nvPr>
            <p:ph type="title" idx="10"/>
          </p:nvPr>
        </p:nvSpPr>
        <p:spPr>
          <a:xfrm>
            <a:off x="467544" y="76200"/>
            <a:ext cx="8676456" cy="914400"/>
          </a:xfrm>
        </p:spPr>
        <p:txBody>
          <a:bodyPr/>
          <a:lstStyle/>
          <a:p>
            <a:r>
              <a:rPr lang="zh-CN" altLang="en-US" dirty="0"/>
              <a:t>流数据处理：</a:t>
            </a:r>
            <a:r>
              <a:rPr lang="zh-CN" altLang="en-US" dirty="0" smtClean="0"/>
              <a:t>数据处理流程</a:t>
            </a:r>
          </a:p>
        </p:txBody>
      </p:sp>
      <p:sp>
        <p:nvSpPr>
          <p:cNvPr id="15364" name="文本框 5"/>
          <p:cNvSpPr txBox="1">
            <a:spLocks noChangeArrowheads="1"/>
          </p:cNvSpPr>
          <p:nvPr/>
        </p:nvSpPr>
        <p:spPr bwMode="auto">
          <a:xfrm>
            <a:off x="3505200" y="5519738"/>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流计算处理流程示意图</a:t>
            </a:r>
          </a:p>
        </p:txBody>
      </p:sp>
      <p:pic>
        <p:nvPicPr>
          <p:cNvPr id="1536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590800"/>
            <a:ext cx="60579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60</a:t>
            </a:fld>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p:nvPr>
        </p:nvSpPr>
        <p:spPr/>
        <p:txBody>
          <a:bodyPr/>
          <a:lstStyle/>
          <a:p>
            <a:r>
              <a:rPr lang="zh-CN" altLang="zh-CN" sz="2000" smtClean="0"/>
              <a:t>数据实时采集阶段通常采集多个数据源的海量数据，需要保证实时性、低延迟与稳定可靠</a:t>
            </a:r>
            <a:endParaRPr lang="en-US" altLang="zh-CN" sz="2000" smtClean="0"/>
          </a:p>
          <a:p>
            <a:r>
              <a:rPr lang="zh-CN" altLang="zh-CN" sz="2000" smtClean="0"/>
              <a:t>以日志数据为例，由于分布式集群的广泛应用，数据分散存储在不同的机器上，因此需要实时汇总来自不同机器上的日志数据</a:t>
            </a:r>
            <a:endParaRPr lang="en-US" altLang="zh-CN" sz="2000" smtClean="0"/>
          </a:p>
          <a:p>
            <a:r>
              <a:rPr lang="zh-CN" altLang="zh-CN" sz="2000" smtClean="0"/>
              <a:t>目前有许多互联网公司发布的开源分布式日志采集系统均可满足每秒数百</a:t>
            </a:r>
            <a:r>
              <a:rPr lang="en-US" altLang="zh-CN" sz="2000" smtClean="0"/>
              <a:t>MB</a:t>
            </a:r>
            <a:r>
              <a:rPr lang="zh-CN" altLang="zh-CN" sz="2000" smtClean="0"/>
              <a:t>的数据采集和传输需求，如</a:t>
            </a:r>
            <a:r>
              <a:rPr lang="zh-CN" altLang="en-US" sz="2000" smtClean="0"/>
              <a:t>：</a:t>
            </a:r>
            <a:endParaRPr lang="en-US" altLang="zh-CN" sz="2000" smtClean="0"/>
          </a:p>
          <a:p>
            <a:pPr lvl="1"/>
            <a:r>
              <a:rPr lang="en-US" altLang="zh-CN" sz="2000" smtClean="0"/>
              <a:t>Facebook</a:t>
            </a:r>
            <a:r>
              <a:rPr lang="zh-CN" altLang="zh-CN" sz="2000" smtClean="0"/>
              <a:t>的</a:t>
            </a:r>
            <a:r>
              <a:rPr lang="en-US" altLang="zh-CN" sz="2000" smtClean="0"/>
              <a:t>Scribe</a:t>
            </a:r>
          </a:p>
          <a:p>
            <a:pPr lvl="1"/>
            <a:r>
              <a:rPr lang="en-US" altLang="zh-CN" sz="2000" smtClean="0"/>
              <a:t>LinkedIn</a:t>
            </a:r>
            <a:r>
              <a:rPr lang="zh-CN" altLang="zh-CN" sz="2000" smtClean="0"/>
              <a:t>的</a:t>
            </a:r>
            <a:r>
              <a:rPr lang="en-US" altLang="zh-CN" sz="2000" smtClean="0"/>
              <a:t>Kafka</a:t>
            </a:r>
          </a:p>
          <a:p>
            <a:pPr lvl="1"/>
            <a:r>
              <a:rPr lang="zh-CN" altLang="zh-CN" sz="2000" smtClean="0"/>
              <a:t>淘宝的</a:t>
            </a:r>
            <a:r>
              <a:rPr lang="en-US" altLang="zh-CN" sz="2000" smtClean="0"/>
              <a:t>Time Tunnel</a:t>
            </a:r>
          </a:p>
          <a:p>
            <a:pPr lvl="1"/>
            <a:r>
              <a:rPr lang="zh-CN" altLang="zh-CN" sz="2000" smtClean="0"/>
              <a:t>基于</a:t>
            </a:r>
            <a:r>
              <a:rPr lang="en-US" altLang="zh-CN" sz="2000" smtClean="0"/>
              <a:t>Hadoop</a:t>
            </a:r>
            <a:r>
              <a:rPr lang="zh-CN" altLang="zh-CN" sz="2000" smtClean="0"/>
              <a:t>的</a:t>
            </a:r>
            <a:r>
              <a:rPr lang="en-US" altLang="zh-CN" sz="2000" smtClean="0"/>
              <a:t>Chukwa</a:t>
            </a:r>
            <a:r>
              <a:rPr lang="zh-CN" altLang="zh-CN" sz="2000" smtClean="0"/>
              <a:t>和</a:t>
            </a:r>
            <a:r>
              <a:rPr lang="en-US" altLang="zh-CN" sz="2000" smtClean="0"/>
              <a:t>Flume</a:t>
            </a:r>
            <a:endParaRPr lang="zh-CN" altLang="zh-CN" sz="2000" smtClean="0"/>
          </a:p>
        </p:txBody>
      </p:sp>
      <p:sp>
        <p:nvSpPr>
          <p:cNvPr id="16387"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zh-CN" b="1" dirty="0" smtClean="0"/>
              <a:t>数据实时采集</a:t>
            </a:r>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61</a:t>
            </a:fld>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1"/>
          <p:cNvSpPr>
            <a:spLocks noGrp="1"/>
          </p:cNvSpPr>
          <p:nvPr>
            <p:ph/>
          </p:nvPr>
        </p:nvSpPr>
        <p:spPr/>
        <p:txBody>
          <a:bodyPr/>
          <a:lstStyle/>
          <a:p>
            <a:r>
              <a:rPr lang="zh-CN" altLang="zh-CN" sz="2400" smtClean="0"/>
              <a:t>数据采集系统的基本架构一般有以下三个部分</a:t>
            </a:r>
            <a:r>
              <a:rPr lang="zh-CN" altLang="en-US" sz="2400" smtClean="0"/>
              <a:t>：</a:t>
            </a:r>
            <a:endParaRPr lang="zh-CN" altLang="zh-CN" sz="2400" smtClean="0"/>
          </a:p>
          <a:p>
            <a:pPr lvl="1"/>
            <a:r>
              <a:rPr lang="en-US" altLang="zh-CN" sz="2000" smtClean="0"/>
              <a:t>Agent</a:t>
            </a:r>
            <a:r>
              <a:rPr lang="zh-CN" altLang="zh-CN" sz="2000" smtClean="0"/>
              <a:t>：主动采集数据，并把数据推送到</a:t>
            </a:r>
            <a:r>
              <a:rPr lang="en-US" altLang="zh-CN" sz="2000" smtClean="0"/>
              <a:t>Collector</a:t>
            </a:r>
            <a:r>
              <a:rPr lang="zh-CN" altLang="zh-CN" sz="2000" smtClean="0"/>
              <a:t>部分</a:t>
            </a:r>
          </a:p>
          <a:p>
            <a:pPr lvl="1"/>
            <a:r>
              <a:rPr lang="en-US" altLang="zh-CN" sz="2000" smtClean="0"/>
              <a:t>Collector</a:t>
            </a:r>
            <a:r>
              <a:rPr lang="zh-CN" altLang="zh-CN" sz="2000" smtClean="0"/>
              <a:t>：接收多个</a:t>
            </a:r>
            <a:r>
              <a:rPr lang="en-US" altLang="zh-CN" sz="2000" smtClean="0"/>
              <a:t>Agent</a:t>
            </a:r>
            <a:r>
              <a:rPr lang="zh-CN" altLang="zh-CN" sz="2000" smtClean="0"/>
              <a:t>的数据，并实现有序、可靠、高性能的转发</a:t>
            </a:r>
          </a:p>
          <a:p>
            <a:pPr lvl="1"/>
            <a:r>
              <a:rPr lang="en-US" altLang="zh-CN" sz="2000" smtClean="0"/>
              <a:t>Store</a:t>
            </a:r>
            <a:r>
              <a:rPr lang="zh-CN" altLang="zh-CN" sz="2000" smtClean="0"/>
              <a:t>：存储</a:t>
            </a:r>
            <a:r>
              <a:rPr lang="en-US" altLang="zh-CN" sz="2000" smtClean="0"/>
              <a:t>Collector</a:t>
            </a:r>
            <a:r>
              <a:rPr lang="zh-CN" altLang="zh-CN" sz="2000" smtClean="0"/>
              <a:t>转发过来的数据</a:t>
            </a:r>
          </a:p>
        </p:txBody>
      </p:sp>
      <p:sp>
        <p:nvSpPr>
          <p:cNvPr id="17411" name="标题 2"/>
          <p:cNvSpPr>
            <a:spLocks noGrp="1"/>
          </p:cNvSpPr>
          <p:nvPr>
            <p:ph type="title" idx="10"/>
          </p:nvPr>
        </p:nvSpPr>
        <p:spPr>
          <a:xfrm>
            <a:off x="467544" y="76200"/>
            <a:ext cx="8676456" cy="914400"/>
          </a:xfrm>
        </p:spPr>
        <p:txBody>
          <a:bodyPr/>
          <a:lstStyle/>
          <a:p>
            <a:pPr marL="342900" indent="-342900"/>
            <a:r>
              <a:rPr lang="zh-CN" altLang="en-US" dirty="0" smtClean="0"/>
              <a:t>流数据处理：</a:t>
            </a:r>
            <a:r>
              <a:rPr lang="zh-CN" altLang="zh-CN" b="1" dirty="0" smtClean="0"/>
              <a:t>数据实时采集</a:t>
            </a:r>
          </a:p>
        </p:txBody>
      </p:sp>
      <p:sp>
        <p:nvSpPr>
          <p:cNvPr id="17412" name="文本框 6"/>
          <p:cNvSpPr txBox="1">
            <a:spLocks noChangeArrowheads="1"/>
          </p:cNvSpPr>
          <p:nvPr/>
        </p:nvSpPr>
        <p:spPr bwMode="auto">
          <a:xfrm>
            <a:off x="3568700" y="6169025"/>
            <a:ext cx="2235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sz="1600"/>
              <a:t>数据采集系统基本架构</a:t>
            </a:r>
            <a:endParaRPr lang="zh-CN" altLang="en-US" sz="1600"/>
          </a:p>
        </p:txBody>
      </p:sp>
      <p:pic>
        <p:nvPicPr>
          <p:cNvPr id="174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378200"/>
            <a:ext cx="5943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62</a:t>
            </a:fld>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p:nvPr>
        </p:nvSpPr>
        <p:spPr/>
        <p:txBody>
          <a:bodyPr/>
          <a:lstStyle/>
          <a:p>
            <a:r>
              <a:rPr lang="zh-CN" altLang="zh-CN" sz="2000" smtClean="0"/>
              <a:t>数据实时计算阶段对采集的数据进行实时的分析和计算</a:t>
            </a:r>
            <a:r>
              <a:rPr lang="zh-CN" altLang="en-US" sz="2000" smtClean="0"/>
              <a:t>，并反馈实时结果</a:t>
            </a:r>
            <a:endParaRPr lang="en-US" altLang="zh-CN" sz="2000" smtClean="0"/>
          </a:p>
          <a:p>
            <a:r>
              <a:rPr lang="zh-CN" altLang="zh-CN" sz="2000" smtClean="0"/>
              <a:t>经流处理系统处理后的数据，可视情况进行存储，以便之后再进行分析计算。在时效性要求较高的场景中，处理之后的数据也可以直接丢弃</a:t>
            </a:r>
          </a:p>
        </p:txBody>
      </p:sp>
      <p:sp>
        <p:nvSpPr>
          <p:cNvPr id="18435"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zh-CN" b="1" dirty="0" smtClean="0"/>
              <a:t>数据实时</a:t>
            </a:r>
            <a:r>
              <a:rPr lang="zh-CN" altLang="en-US" b="1" dirty="0" smtClean="0"/>
              <a:t>计算</a:t>
            </a:r>
            <a:endParaRPr lang="zh-CN" altLang="zh-CN" b="1" dirty="0" smtClean="0"/>
          </a:p>
        </p:txBody>
      </p:sp>
      <p:sp>
        <p:nvSpPr>
          <p:cNvPr id="18436" name="文本框 6"/>
          <p:cNvSpPr txBox="1">
            <a:spLocks noChangeArrowheads="1"/>
          </p:cNvSpPr>
          <p:nvPr/>
        </p:nvSpPr>
        <p:spPr bwMode="auto">
          <a:xfrm>
            <a:off x="3886200" y="5486400"/>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数据实时计算流程</a:t>
            </a:r>
          </a:p>
        </p:txBody>
      </p:sp>
      <p:pic>
        <p:nvPicPr>
          <p:cNvPr id="1843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810000"/>
            <a:ext cx="588645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63</a:t>
            </a:fld>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p:nvPr>
        </p:nvSpPr>
        <p:spPr/>
        <p:txBody>
          <a:bodyPr/>
          <a:lstStyle/>
          <a:p>
            <a:r>
              <a:rPr lang="zh-CN" altLang="en-US" sz="2000" smtClean="0"/>
              <a:t>实时查询服务：</a:t>
            </a:r>
            <a:r>
              <a:rPr lang="zh-CN" altLang="zh-CN" sz="2000" smtClean="0"/>
              <a:t>经由流计算框架得出的结果可供用户进行实时查询、展示或储存</a:t>
            </a:r>
            <a:endParaRPr lang="en-US" altLang="zh-CN" sz="2000" smtClean="0"/>
          </a:p>
          <a:p>
            <a:r>
              <a:rPr lang="zh-CN" altLang="zh-CN" sz="2000" smtClean="0"/>
              <a:t>传统的数据处理流程，用户需要主动发出查询才能获得想要的结果。而在流处理流程中，实时查询服务可以不断更新结果，并将用户所需的结果实时推送给用户</a:t>
            </a:r>
            <a:endParaRPr lang="en-US" altLang="zh-CN" sz="2000" smtClean="0"/>
          </a:p>
          <a:p>
            <a:r>
              <a:rPr lang="zh-CN" altLang="zh-CN" sz="2000" smtClean="0"/>
              <a:t>虽然通过对传统的数据处理系统进行定时查询，也可以实现不断地更新结果和结果推送，但通过这样的方式获取的结果，仍然是根据过去某一时刻的数据得到的结果，与实时结果有着本质的区别</a:t>
            </a:r>
          </a:p>
          <a:p>
            <a:endParaRPr lang="zh-CN" altLang="zh-CN" sz="2400" smtClean="0"/>
          </a:p>
        </p:txBody>
      </p:sp>
      <p:sp>
        <p:nvSpPr>
          <p:cNvPr id="19459"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实时查询服务</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64</a:t>
            </a:fld>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p:nvPr>
        </p:nvSpPr>
        <p:spPr/>
        <p:txBody>
          <a:bodyPr/>
          <a:lstStyle/>
          <a:p>
            <a:r>
              <a:rPr lang="zh-CN" altLang="zh-CN" sz="2400" smtClean="0"/>
              <a:t>可见，流处理系统与传统的数据处理系统有如下不同：</a:t>
            </a:r>
          </a:p>
          <a:p>
            <a:pPr lvl="1"/>
            <a:r>
              <a:rPr lang="zh-CN" altLang="zh-CN" sz="2000" smtClean="0"/>
              <a:t>流处理系统处理的是实时的数据，而传统的数据处理系统处理的是预先存储好的静态数据</a:t>
            </a:r>
          </a:p>
          <a:p>
            <a:pPr lvl="1"/>
            <a:r>
              <a:rPr lang="zh-CN" altLang="zh-CN" sz="2000" smtClean="0"/>
              <a:t>用户通过流处理系统获取的是实时结果，而通过传统的数据处理系统，获取的是过去某一时刻的结果</a:t>
            </a:r>
            <a:endParaRPr lang="en-US" altLang="zh-CN" sz="2000" smtClean="0"/>
          </a:p>
          <a:p>
            <a:pPr lvl="1"/>
            <a:r>
              <a:rPr lang="zh-CN" altLang="zh-CN" sz="2000" smtClean="0"/>
              <a:t>流处理系统无需用户主动发出查询，实时查询服务可以主动将实时结果推送给用户</a:t>
            </a:r>
            <a:endParaRPr lang="zh-CN" altLang="zh-CN" sz="2400" smtClean="0"/>
          </a:p>
        </p:txBody>
      </p:sp>
      <p:sp>
        <p:nvSpPr>
          <p:cNvPr id="20483"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实时查询服务</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65</a:t>
            </a:fld>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p:nvPr>
        </p:nvSpPr>
        <p:spPr/>
        <p:txBody>
          <a:bodyPr/>
          <a:lstStyle/>
          <a:p>
            <a:r>
              <a:rPr lang="zh-CN" altLang="zh-CN" sz="2000" smtClean="0"/>
              <a:t>流计算是针对流数据的实时计算，可以应用在多种场景中，如</a:t>
            </a:r>
            <a:r>
              <a:rPr lang="en-US" altLang="zh-CN" sz="2000" smtClean="0"/>
              <a:t>Web</a:t>
            </a:r>
            <a:r>
              <a:rPr lang="zh-CN" altLang="zh-CN" sz="2000" smtClean="0"/>
              <a:t>服务、机器翻译、广告投放、自然语言处理、气候模拟预测等</a:t>
            </a:r>
            <a:endParaRPr lang="en-US" altLang="zh-CN" sz="2000" smtClean="0"/>
          </a:p>
          <a:p>
            <a:r>
              <a:rPr lang="zh-CN" altLang="en-US" sz="2000" smtClean="0"/>
              <a:t>如</a:t>
            </a:r>
            <a:r>
              <a:rPr lang="zh-CN" altLang="zh-CN" sz="2000" smtClean="0"/>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p>
          <a:p>
            <a:r>
              <a:rPr lang="zh-CN" altLang="zh-CN" sz="2000" smtClean="0"/>
              <a:t>但是，并不是每个应用场景都需要用到流计算的。流计算适合于需要处理持续到达的流数据、对数据处理有较高实时性要求的场景</a:t>
            </a:r>
          </a:p>
        </p:txBody>
      </p:sp>
      <p:sp>
        <p:nvSpPr>
          <p:cNvPr id="21507" name="标题 2"/>
          <p:cNvSpPr>
            <a:spLocks noGrp="1"/>
          </p:cNvSpPr>
          <p:nvPr>
            <p:ph type="title" idx="10"/>
          </p:nvPr>
        </p:nvSpPr>
        <p:spPr>
          <a:xfrm>
            <a:off x="467544" y="76200"/>
            <a:ext cx="8676456" cy="914400"/>
          </a:xfrm>
        </p:spPr>
        <p:txBody>
          <a:bodyPr/>
          <a:lstStyle/>
          <a:p>
            <a:pPr marL="342900" indent="-342900"/>
            <a:r>
              <a:rPr lang="zh-CN" altLang="en-US" b="1" dirty="0" smtClean="0"/>
              <a:t>流数据处理流计算的应用</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66</a:t>
            </a:fld>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1"/>
          <p:cNvSpPr>
            <a:spLocks noGrp="1"/>
          </p:cNvSpPr>
          <p:nvPr>
            <p:ph/>
          </p:nvPr>
        </p:nvSpPr>
        <p:spPr/>
        <p:txBody>
          <a:bodyPr/>
          <a:lstStyle/>
          <a:p>
            <a:r>
              <a:rPr lang="zh-CN" altLang="zh-CN" sz="2000" smtClean="0"/>
              <a:t>传统的业务分析一般采用分布式离线计算的方式，即将数据全部保存起来，然后每隔一定的时间进行离线分析来得到结果。但这样会导致一定的延时，</a:t>
            </a:r>
            <a:r>
              <a:rPr lang="zh-CN" altLang="en-US" sz="2000" smtClean="0"/>
              <a:t>难以</a:t>
            </a:r>
            <a:r>
              <a:rPr lang="zh-CN" altLang="zh-CN" sz="2000" smtClean="0"/>
              <a:t>保证结果的实时性</a:t>
            </a:r>
            <a:endParaRPr lang="en-US" altLang="zh-CN" sz="2000" smtClean="0"/>
          </a:p>
          <a:p>
            <a:r>
              <a:rPr lang="zh-CN" altLang="en-US" sz="2000" smtClean="0"/>
              <a:t>如</a:t>
            </a:r>
            <a:r>
              <a:rPr lang="zh-CN" altLang="zh-CN" sz="2000" smtClean="0"/>
              <a:t>淘宝网“双十一”、“双十二”的促销活动，商家</a:t>
            </a:r>
            <a:r>
              <a:rPr lang="zh-CN" altLang="en-US" sz="2000" smtClean="0"/>
              <a:t>需要</a:t>
            </a:r>
            <a:r>
              <a:rPr lang="zh-CN" altLang="zh-CN" sz="2000" smtClean="0"/>
              <a:t>根据广告效果来</a:t>
            </a:r>
            <a:r>
              <a:rPr lang="zh-CN" altLang="en-US" sz="2000" smtClean="0"/>
              <a:t>即使</a:t>
            </a:r>
            <a:r>
              <a:rPr lang="zh-CN" altLang="zh-CN" sz="2000" smtClean="0"/>
              <a:t>调整</a:t>
            </a:r>
            <a:r>
              <a:rPr lang="zh-CN" altLang="en-US" sz="2000" smtClean="0"/>
              <a:t>广告</a:t>
            </a:r>
            <a:r>
              <a:rPr lang="zh-CN" altLang="zh-CN" sz="2000" smtClean="0"/>
              <a:t>，这就需要对广告的</a:t>
            </a:r>
            <a:r>
              <a:rPr lang="zh-CN" altLang="en-US" sz="2000" smtClean="0"/>
              <a:t>受访情况</a:t>
            </a:r>
            <a:r>
              <a:rPr lang="zh-CN" altLang="zh-CN" sz="2000" smtClean="0"/>
              <a:t>进行分析。但以往采用分布式离线分析，</a:t>
            </a:r>
            <a:r>
              <a:rPr lang="zh-CN" altLang="en-US" sz="2000" smtClean="0"/>
              <a:t>需要</a:t>
            </a:r>
            <a:r>
              <a:rPr lang="zh-CN" altLang="zh-CN" sz="2000" smtClean="0"/>
              <a:t>几小时甚至一天的延时</a:t>
            </a:r>
            <a:r>
              <a:rPr lang="zh-CN" altLang="en-US" sz="2000" smtClean="0"/>
              <a:t>才能得到分析结果</a:t>
            </a:r>
            <a:r>
              <a:rPr lang="zh-CN" altLang="zh-CN" sz="2000" smtClean="0"/>
              <a:t>。</a:t>
            </a:r>
            <a:r>
              <a:rPr lang="zh-CN" altLang="en-US" sz="2000" smtClean="0"/>
              <a:t>而</a:t>
            </a:r>
            <a:r>
              <a:rPr lang="zh-CN" altLang="zh-CN" sz="2000" smtClean="0"/>
              <a:t>促销活动只持续一天，因此，隔天才能得到的分析结果便失去了价值</a:t>
            </a:r>
          </a:p>
          <a:p>
            <a:r>
              <a:rPr lang="zh-CN" altLang="zh-CN" sz="2000" smtClean="0"/>
              <a:t>虽然分布式离线分析带来的小时级的分析延时可以满足大部分商家的需求，但随着实时性</a:t>
            </a:r>
            <a:r>
              <a:rPr lang="zh-CN" altLang="en-US" sz="2000" smtClean="0"/>
              <a:t>要求</a:t>
            </a:r>
            <a:r>
              <a:rPr lang="zh-CN" altLang="zh-CN" sz="2000" smtClean="0"/>
              <a:t>越来越</a:t>
            </a:r>
            <a:r>
              <a:rPr lang="zh-CN" altLang="en-US" sz="2000" smtClean="0"/>
              <a:t>高</a:t>
            </a:r>
            <a:r>
              <a:rPr lang="zh-CN" altLang="zh-CN" sz="2000" smtClean="0"/>
              <a:t>，如何实现秒级别的实时分析响应成为业务分析的一大挑战</a:t>
            </a:r>
          </a:p>
        </p:txBody>
      </p:sp>
      <p:sp>
        <p:nvSpPr>
          <p:cNvPr id="22531"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应用场景</a:t>
            </a:r>
            <a:r>
              <a:rPr lang="en-US" altLang="zh-CN" b="1" dirty="0" smtClean="0"/>
              <a:t>1: </a:t>
            </a:r>
            <a:r>
              <a:rPr lang="zh-CN" altLang="en-US" b="1" dirty="0" smtClean="0"/>
              <a:t>实时分析</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67</a:t>
            </a:fld>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p:nvPr>
        </p:nvSpPr>
        <p:spPr/>
        <p:txBody>
          <a:bodyPr/>
          <a:lstStyle/>
          <a:p>
            <a:r>
              <a:rPr lang="zh-CN" altLang="zh-CN" sz="2000" smtClean="0"/>
              <a:t>针对流数据，“量子恒道”开发了海量数据实时流计算框架</a:t>
            </a:r>
            <a:r>
              <a:rPr lang="en-US" altLang="zh-CN" sz="2000" smtClean="0"/>
              <a:t>Super Mario</a:t>
            </a:r>
            <a:r>
              <a:rPr lang="zh-CN" altLang="en-US" sz="2000" smtClean="0"/>
              <a:t>。通过该框架，</a:t>
            </a:r>
            <a:r>
              <a:rPr lang="zh-CN" altLang="zh-CN" sz="2000" smtClean="0"/>
              <a:t>量子恒道可处理每天</a:t>
            </a:r>
            <a:r>
              <a:rPr lang="en-US" altLang="zh-CN" sz="2000" smtClean="0"/>
              <a:t>TB</a:t>
            </a:r>
            <a:r>
              <a:rPr lang="zh-CN" altLang="zh-CN" sz="2000" smtClean="0"/>
              <a:t>级的实时流数据，并且从用户发出请求到数据展示，整个延时控制在</a:t>
            </a:r>
            <a:r>
              <a:rPr lang="en-US" altLang="zh-CN" sz="2000" smtClean="0"/>
              <a:t>2-3</a:t>
            </a:r>
            <a:r>
              <a:rPr lang="zh-CN" altLang="zh-CN" sz="2000" smtClean="0"/>
              <a:t>秒内，达到了实时性的要求</a:t>
            </a:r>
          </a:p>
        </p:txBody>
      </p:sp>
      <p:sp>
        <p:nvSpPr>
          <p:cNvPr id="23555"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应用场景</a:t>
            </a:r>
            <a:r>
              <a:rPr lang="en-US" altLang="zh-CN" b="1" dirty="0" smtClean="0"/>
              <a:t>1: </a:t>
            </a:r>
            <a:r>
              <a:rPr lang="zh-CN" altLang="en-US" b="1" dirty="0" smtClean="0"/>
              <a:t>实时分析</a:t>
            </a:r>
            <a:endParaRPr lang="zh-CN" altLang="zh-CN" b="1" dirty="0" smtClean="0"/>
          </a:p>
        </p:txBody>
      </p:sp>
      <p:sp>
        <p:nvSpPr>
          <p:cNvPr id="23556" name="文本框 4"/>
          <p:cNvSpPr txBox="1">
            <a:spLocks noChangeArrowheads="1"/>
          </p:cNvSpPr>
          <p:nvPr/>
        </p:nvSpPr>
        <p:spPr bwMode="auto">
          <a:xfrm>
            <a:off x="3471863" y="6169025"/>
            <a:ext cx="2124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t>Super Mario</a:t>
            </a:r>
            <a:r>
              <a:rPr lang="zh-CN" altLang="zh-CN" sz="1600"/>
              <a:t>处理流程</a:t>
            </a:r>
            <a:endParaRPr lang="zh-CN" altLang="en-US" sz="1600"/>
          </a:p>
        </p:txBody>
      </p:sp>
      <p:pic>
        <p:nvPicPr>
          <p:cNvPr id="2355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943225"/>
            <a:ext cx="48768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68</a:t>
            </a:fld>
            <a:endParaRPr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p:nvPr>
        </p:nvSpPr>
        <p:spPr/>
        <p:txBody>
          <a:bodyPr/>
          <a:lstStyle/>
          <a:p>
            <a:r>
              <a:rPr lang="zh-CN" altLang="zh-CN" sz="2000" smtClean="0"/>
              <a:t>流计算不仅为互联网带来改变，也能改变我们的生活</a:t>
            </a:r>
            <a:endParaRPr lang="en-US" altLang="zh-CN" sz="2000" smtClean="0"/>
          </a:p>
          <a:p>
            <a:r>
              <a:rPr lang="zh-CN" altLang="en-US" sz="2000" smtClean="0"/>
              <a:t>如</a:t>
            </a:r>
            <a:r>
              <a:rPr lang="zh-CN" altLang="zh-CN" sz="2000" smtClean="0"/>
              <a:t>提供导航路线，一般的导航路线并没有考虑实时的交通状况，即便在计算路线时有考虑交通状况，往往也只是使用了以往的交通状况数据。要达到根据实时交通状态进行导航的效果，就需要获取海量的实时交通数据并进行实时分析</a:t>
            </a:r>
            <a:endParaRPr lang="en-US" altLang="zh-CN" sz="2000" smtClean="0"/>
          </a:p>
          <a:p>
            <a:r>
              <a:rPr lang="zh-CN" altLang="zh-CN" sz="2000" smtClean="0"/>
              <a:t>借助于流计算的实时特性，不仅可以根据交通情况制定路线，而且在行驶过程中，也可以根据交通情况的变化实时更新路线，始终为用户提供最佳的行驶路线</a:t>
            </a:r>
          </a:p>
        </p:txBody>
      </p:sp>
      <p:sp>
        <p:nvSpPr>
          <p:cNvPr id="24579"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应用场景</a:t>
            </a:r>
            <a:r>
              <a:rPr lang="en-US" altLang="zh-CN" b="1" dirty="0" smtClean="0"/>
              <a:t>2: </a:t>
            </a:r>
            <a:r>
              <a:rPr lang="zh-CN" altLang="en-US" b="1" dirty="0" smtClean="0"/>
              <a:t>实时交通</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69</a:t>
            </a:fld>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058" y="-8334"/>
            <a:ext cx="1286817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16783" y="2437706"/>
            <a:ext cx="89644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http://www.oschina.net/news/59152/oschina-2014-new-project-top-100</a:t>
            </a:r>
            <a:endParaRPr lang="zh-CN" altLang="en-US" dirty="0"/>
          </a:p>
        </p:txBody>
      </p:sp>
      <p:sp>
        <p:nvSpPr>
          <p:cNvPr id="7" name="矩形 6"/>
          <p:cNvSpPr/>
          <p:nvPr/>
        </p:nvSpPr>
        <p:spPr>
          <a:xfrm>
            <a:off x="1772072" y="5652914"/>
            <a:ext cx="3888432"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998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1"/>
          <p:cNvSpPr>
            <a:spLocks noGrp="1"/>
          </p:cNvSpPr>
          <p:nvPr>
            <p:ph/>
          </p:nvPr>
        </p:nvSpPr>
        <p:spPr/>
        <p:txBody>
          <a:bodyPr/>
          <a:lstStyle/>
          <a:p>
            <a:r>
              <a:rPr lang="en-US" altLang="zh-CN" sz="2000" smtClean="0"/>
              <a:t>IBM</a:t>
            </a:r>
            <a:r>
              <a:rPr lang="zh-CN" altLang="zh-CN" sz="2000" smtClean="0"/>
              <a:t>的流计算平台</a:t>
            </a:r>
            <a:r>
              <a:rPr lang="en-US" altLang="zh-CN" sz="2000" smtClean="0"/>
              <a:t>InfoSphere Streams</a:t>
            </a:r>
            <a:r>
              <a:rPr lang="zh-CN" altLang="zh-CN" sz="2000" smtClean="0"/>
              <a:t>，广泛应用于制造、零售、交通运输、金融证券以及监管各行各业的解决方案之中，使得实时快速做出决策的理念得以实现</a:t>
            </a:r>
            <a:endParaRPr lang="en-US" altLang="zh-CN" sz="2000" smtClean="0"/>
          </a:p>
          <a:p>
            <a:r>
              <a:rPr lang="zh-CN" altLang="zh-CN" sz="2000" smtClean="0"/>
              <a:t>以上述的实时交通为例，</a:t>
            </a:r>
            <a:r>
              <a:rPr lang="en-US" altLang="zh-CN" sz="2000" smtClean="0"/>
              <a:t>InfoSphere Streams</a:t>
            </a:r>
            <a:r>
              <a:rPr lang="zh-CN" altLang="zh-CN" sz="2000" smtClean="0"/>
              <a:t>应用于斯德哥尔摩的交通信息管理，通过结合来自不同源的实时数据，可以生成动态的、多方位的观察交通流量的方式，为城市规划者和乘客提供实时交通状况查询</a:t>
            </a:r>
          </a:p>
        </p:txBody>
      </p:sp>
      <p:sp>
        <p:nvSpPr>
          <p:cNvPr id="25603"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应用场景</a:t>
            </a:r>
            <a:r>
              <a:rPr lang="en-US" altLang="zh-CN" b="1" dirty="0" smtClean="0"/>
              <a:t>2: </a:t>
            </a:r>
            <a:r>
              <a:rPr lang="zh-CN" altLang="en-US" b="1" dirty="0" smtClean="0"/>
              <a:t>实时交通</a:t>
            </a:r>
            <a:endParaRPr lang="zh-CN" altLang="zh-CN" b="1" dirty="0" smtClean="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70</a:t>
            </a:fld>
            <a:endParaRPr lang="zh-CN"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p:cNvSpPr>
            <a:spLocks noGrp="1"/>
          </p:cNvSpPr>
          <p:nvPr>
            <p:ph type="title" idx="10"/>
          </p:nvPr>
        </p:nvSpPr>
        <p:spPr>
          <a:xfrm>
            <a:off x="467544" y="76200"/>
            <a:ext cx="8676456" cy="914400"/>
          </a:xfrm>
        </p:spPr>
        <p:txBody>
          <a:bodyPr/>
          <a:lstStyle/>
          <a:p>
            <a:pPr marL="342900" indent="-342900"/>
            <a:r>
              <a:rPr lang="zh-CN" altLang="en-US" dirty="0"/>
              <a:t>流数据处理：</a:t>
            </a:r>
            <a:r>
              <a:rPr lang="zh-CN" altLang="en-US" b="1" dirty="0" smtClean="0"/>
              <a:t>应用场景</a:t>
            </a:r>
            <a:r>
              <a:rPr lang="en-US" altLang="zh-CN" b="1" dirty="0" smtClean="0"/>
              <a:t>2: </a:t>
            </a:r>
            <a:r>
              <a:rPr lang="zh-CN" altLang="en-US" b="1" dirty="0" smtClean="0"/>
              <a:t>实时交通</a:t>
            </a:r>
            <a:endParaRPr lang="zh-CN" altLang="zh-CN" b="1" dirty="0" smtClean="0"/>
          </a:p>
        </p:txBody>
      </p:sp>
      <p:pic>
        <p:nvPicPr>
          <p:cNvPr id="26627" name="图片 3" descr="IBM InfoSphere Stre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46188"/>
            <a:ext cx="35814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4"/>
          <p:cNvSpPr txBox="1">
            <a:spLocks noChangeArrowheads="1"/>
          </p:cNvSpPr>
          <p:nvPr/>
        </p:nvSpPr>
        <p:spPr bwMode="auto">
          <a:xfrm>
            <a:off x="2989263" y="6262688"/>
            <a:ext cx="3241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t>InfoSphere Streams</a:t>
            </a:r>
            <a:r>
              <a:rPr lang="zh-CN" altLang="zh-CN" sz="1600"/>
              <a:t>应用程序结构</a:t>
            </a:r>
            <a:endParaRPr lang="zh-CN" altLang="en-US" sz="1600"/>
          </a:p>
        </p:txBody>
      </p:sp>
      <p:sp>
        <p:nvSpPr>
          <p:cNvPr id="4" name="灯片编号占位符 3"/>
          <p:cNvSpPr>
            <a:spLocks noGrp="1"/>
          </p:cNvSpPr>
          <p:nvPr>
            <p:ph type="sldNum" sz="quarter" idx="12"/>
          </p:nvPr>
        </p:nvSpPr>
        <p:spPr/>
        <p:txBody>
          <a:bodyPr/>
          <a:lstStyle/>
          <a:p>
            <a:pPr>
              <a:defRPr/>
            </a:pPr>
            <a:fld id="{A8985DC7-D391-4B07-9DEA-D197F642A36A}" type="slidenum">
              <a:rPr lang="zh-CN" altLang="en-US" smtClean="0"/>
              <a:pPr>
                <a:defRPr/>
              </a:pPr>
              <a:t>71</a:t>
            </a:fld>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同侧圆角矩形 11"/>
          <p:cNvSpPr/>
          <p:nvPr/>
        </p:nvSpPr>
        <p:spPr>
          <a:xfrm rot="16200000" flipV="1">
            <a:off x="4707953" y="-98001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11" name="同侧圆角矩形 10"/>
          <p:cNvSpPr/>
          <p:nvPr/>
        </p:nvSpPr>
        <p:spPr>
          <a:xfrm rot="16200000">
            <a:off x="1401165" y="141632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13" name="矩形 12"/>
          <p:cNvSpPr/>
          <p:nvPr/>
        </p:nvSpPr>
        <p:spPr>
          <a:xfrm>
            <a:off x="2227484" y="155758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大数据的起源</a:t>
            </a:r>
            <a:endParaRPr lang="zh-CN" altLang="en-US" sz="2400" b="1" dirty="0">
              <a:solidFill>
                <a:schemeClr val="tx2"/>
              </a:solidFill>
              <a:latin typeface="黑体" pitchFamily="49" charset="-122"/>
              <a:ea typeface="黑体" pitchFamily="49" charset="-122"/>
            </a:endParaRPr>
          </a:p>
        </p:txBody>
      </p:sp>
      <p:sp>
        <p:nvSpPr>
          <p:cNvPr id="14" name="矩形 13"/>
          <p:cNvSpPr>
            <a:spLocks noChangeArrowheads="1"/>
          </p:cNvSpPr>
          <p:nvPr/>
        </p:nvSpPr>
        <p:spPr bwMode="auto">
          <a:xfrm>
            <a:off x="1547817" y="1608559"/>
            <a:ext cx="340157" cy="461665"/>
          </a:xfrm>
          <a:prstGeom prst="rect">
            <a:avLst/>
          </a:prstGeom>
          <a:noFill/>
          <a:ln w="9525">
            <a:noFill/>
            <a:miter lim="800000"/>
            <a:headEnd/>
            <a:tailEnd/>
          </a:ln>
        </p:spPr>
        <p:txBody>
          <a:bodyPr wrap="none">
            <a:spAutoFit/>
          </a:bodyPr>
          <a:lstStyle/>
          <a:p>
            <a:pPr algn="ctr"/>
            <a:r>
              <a:rPr lang="en-US" altLang="zh-CN" sz="2400" b="1" dirty="0">
                <a:solidFill>
                  <a:schemeClr val="accent2">
                    <a:lumMod val="50000"/>
                  </a:schemeClr>
                </a:solidFill>
                <a:latin typeface="黑体" pitchFamily="49" charset="-122"/>
                <a:ea typeface="黑体" pitchFamily="49" charset="-122"/>
              </a:rPr>
              <a:t>1</a:t>
            </a:r>
            <a:endParaRPr lang="ko-KR" altLang="en-US" sz="2400" b="1" dirty="0">
              <a:solidFill>
                <a:schemeClr val="accent2">
                  <a:lumMod val="50000"/>
                </a:schemeClr>
              </a:solidFill>
              <a:latin typeface="黑体" pitchFamily="49" charset="-122"/>
              <a:ea typeface="黑体" pitchFamily="49" charset="-122"/>
            </a:endParaRPr>
          </a:p>
        </p:txBody>
      </p:sp>
      <p:sp>
        <p:nvSpPr>
          <p:cNvPr id="16406" name="标题 1"/>
          <p:cNvSpPr>
            <a:spLocks noGrp="1"/>
          </p:cNvSpPr>
          <p:nvPr>
            <p:ph type="title"/>
          </p:nvPr>
        </p:nvSpPr>
        <p:spPr>
          <a:xfrm>
            <a:off x="457200" y="123825"/>
            <a:ext cx="8229600" cy="661988"/>
          </a:xfrm>
        </p:spPr>
        <p:txBody>
          <a:bodyPr/>
          <a:lstStyle/>
          <a:p>
            <a:r>
              <a:rPr lang="zh-CN" altLang="en-US" dirty="0" smtClean="0">
                <a:latin typeface="黑体" pitchFamily="49" charset="-122"/>
                <a:ea typeface="黑体" pitchFamily="49" charset="-122"/>
              </a:rPr>
              <a:t>提纲</a:t>
            </a:r>
            <a:r>
              <a:rPr lang="zh-CN" altLang="en-US" dirty="0" smtClean="0">
                <a:latin typeface="Palatino Linotype" pitchFamily="18" charset="0"/>
                <a:ea typeface="黑体" pitchFamily="49" charset="-122"/>
              </a:rPr>
              <a:t>（</a:t>
            </a:r>
            <a:r>
              <a:rPr lang="en-US" altLang="zh-CN" dirty="0" smtClean="0">
                <a:latin typeface="Palatino Linotype" pitchFamily="18" charset="0"/>
                <a:ea typeface="黑体" pitchFamily="49" charset="-122"/>
              </a:rPr>
              <a:t>Outlines</a:t>
            </a:r>
            <a:r>
              <a:rPr lang="zh-CN" altLang="en-US" dirty="0" smtClean="0">
                <a:latin typeface="Palatino Linotype" pitchFamily="18" charset="0"/>
                <a:ea typeface="黑体" pitchFamily="49" charset="-122"/>
              </a:rPr>
              <a:t>）</a:t>
            </a:r>
          </a:p>
        </p:txBody>
      </p:sp>
      <p:grpSp>
        <p:nvGrpSpPr>
          <p:cNvPr id="4" name="组合 3"/>
          <p:cNvGrpSpPr/>
          <p:nvPr/>
        </p:nvGrpSpPr>
        <p:grpSpPr>
          <a:xfrm>
            <a:off x="1259633" y="2276872"/>
            <a:ext cx="6550025" cy="565989"/>
            <a:chOff x="1259633" y="2331624"/>
            <a:chExt cx="6550025" cy="565989"/>
          </a:xfrm>
        </p:grpSpPr>
        <p:sp>
          <p:nvSpPr>
            <p:cNvPr id="29" name="同侧圆角矩形 28"/>
            <p:cNvSpPr/>
            <p:nvPr/>
          </p:nvSpPr>
          <p:spPr>
            <a:xfrm rot="16200000">
              <a:off x="1400102" y="2191155"/>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0" name="同侧圆角矩形 29"/>
            <p:cNvSpPr/>
            <p:nvPr/>
          </p:nvSpPr>
          <p:spPr>
            <a:xfrm rot="16200000" flipV="1">
              <a:off x="4706890" y="-205180"/>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1" name="矩形 30"/>
            <p:cNvSpPr/>
            <p:nvPr/>
          </p:nvSpPr>
          <p:spPr>
            <a:xfrm>
              <a:off x="2226421" y="2332413"/>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大数据的特征</a:t>
              </a:r>
              <a:endParaRPr lang="zh-CN" altLang="en-US" sz="2400" b="1" dirty="0">
                <a:solidFill>
                  <a:schemeClr val="tx2"/>
                </a:solidFill>
                <a:latin typeface="黑体" pitchFamily="49" charset="-122"/>
                <a:ea typeface="黑体" pitchFamily="49" charset="-122"/>
              </a:endParaRPr>
            </a:p>
          </p:txBody>
        </p:sp>
        <p:sp>
          <p:nvSpPr>
            <p:cNvPr id="32" name="矩形 31"/>
            <p:cNvSpPr>
              <a:spLocks noChangeArrowheads="1"/>
            </p:cNvSpPr>
            <p:nvPr/>
          </p:nvSpPr>
          <p:spPr bwMode="auto">
            <a:xfrm>
              <a:off x="1546754" y="2383391"/>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2</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5" name="组合 4"/>
          <p:cNvGrpSpPr/>
          <p:nvPr/>
        </p:nvGrpSpPr>
        <p:grpSpPr>
          <a:xfrm>
            <a:off x="1259633" y="2996952"/>
            <a:ext cx="6550025" cy="565989"/>
            <a:chOff x="1259633" y="2997140"/>
            <a:chExt cx="6550025" cy="565989"/>
          </a:xfrm>
        </p:grpSpPr>
        <p:sp>
          <p:nvSpPr>
            <p:cNvPr id="33" name="同侧圆角矩形 32"/>
            <p:cNvSpPr/>
            <p:nvPr/>
          </p:nvSpPr>
          <p:spPr>
            <a:xfrm rot="16200000">
              <a:off x="1400102" y="2856671"/>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4" name="同侧圆角矩形 33"/>
            <p:cNvSpPr/>
            <p:nvPr/>
          </p:nvSpPr>
          <p:spPr>
            <a:xfrm rot="16200000" flipV="1">
              <a:off x="4706890" y="460336"/>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5" name="矩形 34"/>
            <p:cNvSpPr/>
            <p:nvPr/>
          </p:nvSpPr>
          <p:spPr>
            <a:xfrm>
              <a:off x="2226421" y="2997929"/>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大数据处理框架</a:t>
              </a:r>
              <a:endParaRPr lang="zh-CN" altLang="en-US" sz="2400" b="1" dirty="0">
                <a:solidFill>
                  <a:schemeClr val="tx2"/>
                </a:solidFill>
                <a:latin typeface="黑体" pitchFamily="49" charset="-122"/>
                <a:ea typeface="黑体" pitchFamily="49" charset="-122"/>
              </a:endParaRPr>
            </a:p>
          </p:txBody>
        </p:sp>
        <p:sp>
          <p:nvSpPr>
            <p:cNvPr id="36" name="矩形 35"/>
            <p:cNvSpPr>
              <a:spLocks noChangeArrowheads="1"/>
            </p:cNvSpPr>
            <p:nvPr/>
          </p:nvSpPr>
          <p:spPr bwMode="auto">
            <a:xfrm>
              <a:off x="1546754" y="3048907"/>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3</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6" name="组合 5"/>
          <p:cNvGrpSpPr/>
          <p:nvPr/>
        </p:nvGrpSpPr>
        <p:grpSpPr>
          <a:xfrm>
            <a:off x="1261716" y="3717032"/>
            <a:ext cx="6550025" cy="565989"/>
            <a:chOff x="1261716" y="3663691"/>
            <a:chExt cx="6550025" cy="565989"/>
          </a:xfrm>
        </p:grpSpPr>
        <p:sp>
          <p:nvSpPr>
            <p:cNvPr id="37" name="同侧圆角矩形 36"/>
            <p:cNvSpPr/>
            <p:nvPr/>
          </p:nvSpPr>
          <p:spPr>
            <a:xfrm rot="16200000">
              <a:off x="1402185" y="352322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8" name="同侧圆角矩形 37"/>
            <p:cNvSpPr/>
            <p:nvPr/>
          </p:nvSpPr>
          <p:spPr>
            <a:xfrm rot="16200000" flipV="1">
              <a:off x="4708973" y="112688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9" name="矩形 38"/>
            <p:cNvSpPr/>
            <p:nvPr/>
          </p:nvSpPr>
          <p:spPr>
            <a:xfrm>
              <a:off x="2228504" y="366448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流数据处理</a:t>
              </a:r>
              <a:endParaRPr lang="zh-CN" altLang="en-US" sz="2400" b="1" dirty="0">
                <a:solidFill>
                  <a:schemeClr val="tx2"/>
                </a:solidFill>
                <a:latin typeface="黑体" pitchFamily="49" charset="-122"/>
                <a:ea typeface="黑体" pitchFamily="49" charset="-122"/>
              </a:endParaRPr>
            </a:p>
          </p:txBody>
        </p:sp>
        <p:sp>
          <p:nvSpPr>
            <p:cNvPr id="40" name="矩形 39"/>
            <p:cNvSpPr>
              <a:spLocks noChangeArrowheads="1"/>
            </p:cNvSpPr>
            <p:nvPr/>
          </p:nvSpPr>
          <p:spPr bwMode="auto">
            <a:xfrm>
              <a:off x="1548837" y="371545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4</a:t>
              </a:r>
              <a:endParaRPr lang="ko-KR" altLang="en-US" sz="2400" b="1" dirty="0">
                <a:solidFill>
                  <a:schemeClr val="accent2">
                    <a:lumMod val="50000"/>
                  </a:schemeClr>
                </a:solidFill>
                <a:latin typeface="黑体" pitchFamily="49" charset="-122"/>
                <a:ea typeface="黑体" pitchFamily="49" charset="-122"/>
              </a:endParaRPr>
            </a:p>
          </p:txBody>
        </p:sp>
      </p:grpSp>
      <p:sp>
        <p:nvSpPr>
          <p:cNvPr id="41" name="同侧圆角矩形 40"/>
          <p:cNvSpPr/>
          <p:nvPr/>
        </p:nvSpPr>
        <p:spPr>
          <a:xfrm rot="16200000">
            <a:off x="1402803" y="429664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42" name="同侧圆角矩形 41"/>
          <p:cNvSpPr/>
          <p:nvPr/>
        </p:nvSpPr>
        <p:spPr>
          <a:xfrm rot="16200000" flipV="1">
            <a:off x="4709591" y="1900308"/>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43" name="矩形 42"/>
          <p:cNvSpPr/>
          <p:nvPr/>
        </p:nvSpPr>
        <p:spPr>
          <a:xfrm>
            <a:off x="2229122" y="443790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大数据处理与挖掘应用</a:t>
            </a:r>
            <a:endParaRPr lang="zh-CN" altLang="en-US" sz="2400" b="1" dirty="0">
              <a:solidFill>
                <a:schemeClr val="tx2"/>
              </a:solidFill>
              <a:latin typeface="黑体" pitchFamily="49" charset="-122"/>
              <a:ea typeface="黑体" pitchFamily="49" charset="-122"/>
            </a:endParaRPr>
          </a:p>
        </p:txBody>
      </p:sp>
      <p:sp>
        <p:nvSpPr>
          <p:cNvPr id="44" name="矩形 43"/>
          <p:cNvSpPr>
            <a:spLocks noChangeArrowheads="1"/>
          </p:cNvSpPr>
          <p:nvPr/>
        </p:nvSpPr>
        <p:spPr bwMode="auto">
          <a:xfrm>
            <a:off x="1549455" y="4488879"/>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5</a:t>
            </a:r>
            <a:endParaRPr lang="ko-KR" altLang="en-US" sz="2400" b="1" dirty="0">
              <a:solidFill>
                <a:schemeClr val="accent2">
                  <a:lumMod val="50000"/>
                </a:schemeClr>
              </a:solidFill>
              <a:latin typeface="黑体" pitchFamily="49" charset="-122"/>
              <a:ea typeface="黑体" pitchFamily="49" charset="-122"/>
            </a:endParaRPr>
          </a:p>
        </p:txBody>
      </p:sp>
      <p:sp>
        <p:nvSpPr>
          <p:cNvPr id="9" name="灯片编号占位符 8"/>
          <p:cNvSpPr>
            <a:spLocks noGrp="1"/>
          </p:cNvSpPr>
          <p:nvPr>
            <p:ph type="sldNum" sz="quarter" idx="12"/>
          </p:nvPr>
        </p:nvSpPr>
        <p:spPr/>
        <p:txBody>
          <a:bodyPr/>
          <a:lstStyle/>
          <a:p>
            <a:pPr>
              <a:defRPr/>
            </a:pPr>
            <a:fld id="{73B3C56C-5700-4E55-BF40-61423C59FA56}" type="slidenum">
              <a:rPr lang="zh-CN" altLang="en-US" smtClean="0"/>
              <a:pPr>
                <a:defRPr/>
              </a:pPr>
              <a:t>72</a:t>
            </a:fld>
            <a:endParaRPr lang="zh-CN" altLang="en-US" dirty="0"/>
          </a:p>
        </p:txBody>
      </p:sp>
    </p:spTree>
    <p:extLst>
      <p:ext uri="{BB962C8B-B14F-4D97-AF65-F5344CB8AC3E}">
        <p14:creationId xmlns:p14="http://schemas.microsoft.com/office/powerpoint/2010/main" val="2145779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41"/>
                                        </p:tgtEl>
                                        <p:attrNameLst>
                                          <p:attrName>style.color</p:attrName>
                                        </p:attrNameLst>
                                      </p:cBhvr>
                                      <p:to>
                                        <a:schemeClr val="accent2"/>
                                      </p:to>
                                    </p:animClr>
                                    <p:animClr clrSpc="rgb" dir="cw">
                                      <p:cBhvr>
                                        <p:cTn id="7" dur="500" fill="hold"/>
                                        <p:tgtEl>
                                          <p:spTgt spid="41"/>
                                        </p:tgtEl>
                                        <p:attrNameLst>
                                          <p:attrName>fillcolor</p:attrName>
                                        </p:attrNameLst>
                                      </p:cBhvr>
                                      <p:to>
                                        <a:schemeClr val="accent2"/>
                                      </p:to>
                                    </p:animClr>
                                    <p:set>
                                      <p:cBhvr>
                                        <p:cTn id="8" dur="500" fill="hold"/>
                                        <p:tgtEl>
                                          <p:spTgt spid="41"/>
                                        </p:tgtEl>
                                        <p:attrNameLst>
                                          <p:attrName>fill.type</p:attrName>
                                        </p:attrNameLst>
                                      </p:cBhvr>
                                      <p:to>
                                        <p:strVal val="solid"/>
                                      </p:to>
                                    </p:set>
                                    <p:set>
                                      <p:cBhvr>
                                        <p:cTn id="9" dur="500" fill="hold"/>
                                        <p:tgtEl>
                                          <p:spTgt spid="41"/>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42"/>
                                        </p:tgtEl>
                                        <p:attrNameLst>
                                          <p:attrName>style.color</p:attrName>
                                        </p:attrNameLst>
                                      </p:cBhvr>
                                      <p:to>
                                        <a:schemeClr val="accent2"/>
                                      </p:to>
                                    </p:animClr>
                                    <p:animClr clrSpc="rgb" dir="cw">
                                      <p:cBhvr>
                                        <p:cTn id="12" dur="500" fill="hold"/>
                                        <p:tgtEl>
                                          <p:spTgt spid="42"/>
                                        </p:tgtEl>
                                        <p:attrNameLst>
                                          <p:attrName>fillcolor</p:attrName>
                                        </p:attrNameLst>
                                      </p:cBhvr>
                                      <p:to>
                                        <a:schemeClr val="accent2"/>
                                      </p:to>
                                    </p:animClr>
                                    <p:set>
                                      <p:cBhvr>
                                        <p:cTn id="13" dur="500" fill="hold"/>
                                        <p:tgtEl>
                                          <p:spTgt spid="42"/>
                                        </p:tgtEl>
                                        <p:attrNameLst>
                                          <p:attrName>fill.type</p:attrName>
                                        </p:attrNameLst>
                                      </p:cBhvr>
                                      <p:to>
                                        <p:strVal val="solid"/>
                                      </p:to>
                                    </p:set>
                                    <p:set>
                                      <p:cBhvr>
                                        <p:cTn id="14" dur="500" fill="hold"/>
                                        <p:tgtEl>
                                          <p:spTgt spid="42"/>
                                        </p:tgtEl>
                                        <p:attrNameLst>
                                          <p:attrName>fill.on</p:attrName>
                                        </p:attrNameLst>
                                      </p:cBhvr>
                                      <p:to>
                                        <p:strVal val="true"/>
                                      </p:to>
                                    </p:set>
                                  </p:childTnLst>
                                </p:cTn>
                              </p:par>
                              <p:par>
                                <p:cTn id="15" presetID="3" presetClass="emph" presetSubtype="2" fill="hold" grpId="0" nodeType="withEffect">
                                  <p:stCondLst>
                                    <p:cond delay="0"/>
                                  </p:stCondLst>
                                  <p:childTnLst>
                                    <p:animClr clrSpc="rgb" dir="cw">
                                      <p:cBhvr override="childStyle">
                                        <p:cTn id="16" dur="500" fill="hold"/>
                                        <p:tgtEl>
                                          <p:spTgt spid="44"/>
                                        </p:tgtEl>
                                        <p:attrNameLst>
                                          <p:attrName>style.color</p:attrName>
                                        </p:attrNameLst>
                                      </p:cBhvr>
                                      <p:to>
                                        <a:srgbClr val="FFFFFF"/>
                                      </p:to>
                                    </p:animClr>
                                  </p:childTnLst>
                                </p:cTn>
                              </p:par>
                              <p:par>
                                <p:cTn id="17" presetID="3" presetClass="emph" presetSubtype="2" fill="hold" grpId="0" nodeType="withEffect">
                                  <p:stCondLst>
                                    <p:cond delay="0"/>
                                  </p:stCondLst>
                                  <p:childTnLst>
                                    <p:animClr clrSpc="rgb" dir="cw">
                                      <p:cBhvr override="childStyle">
                                        <p:cTn id="18" dur="500" fill="hold"/>
                                        <p:tgtEl>
                                          <p:spTgt spid="4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4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http://crawlscript.github.io/WebCollector/</a:t>
            </a:r>
            <a:endParaRPr lang="zh-CN" altLang="en-US" sz="28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92" y="946820"/>
            <a:ext cx="10072602" cy="5375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灯片编号占位符 8"/>
          <p:cNvSpPr>
            <a:spLocks noGrp="1"/>
          </p:cNvSpPr>
          <p:nvPr>
            <p:ph type="sldNum" sz="quarter" idx="12"/>
          </p:nvPr>
        </p:nvSpPr>
        <p:spPr/>
        <p:txBody>
          <a:bodyPr/>
          <a:lstStyle/>
          <a:p>
            <a:pPr>
              <a:defRPr/>
            </a:pPr>
            <a:fld id="{73B3C56C-5700-4E55-BF40-61423C59FA56}" type="slidenum">
              <a:rPr lang="zh-CN" altLang="en-US" smtClean="0"/>
              <a:pPr>
                <a:defRPr/>
              </a:pPr>
              <a:t>73</a:t>
            </a:fld>
            <a:endParaRPr lang="zh-CN" altLang="en-US" dirty="0"/>
          </a:p>
        </p:txBody>
      </p:sp>
    </p:spTree>
    <p:extLst>
      <p:ext uri="{BB962C8B-B14F-4D97-AF65-F5344CB8AC3E}">
        <p14:creationId xmlns:p14="http://schemas.microsoft.com/office/powerpoint/2010/main" val="9166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458" y="0"/>
            <a:ext cx="1286817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4383" y="2446040"/>
            <a:ext cx="89644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http://www.oschina.net/news/59152/oschina-2014-new-project-top-100</a:t>
            </a:r>
            <a:endParaRPr lang="zh-CN" altLang="en-US" dirty="0"/>
          </a:p>
        </p:txBody>
      </p:sp>
      <p:sp>
        <p:nvSpPr>
          <p:cNvPr id="8" name="矩形 7"/>
          <p:cNvSpPr/>
          <p:nvPr/>
        </p:nvSpPr>
        <p:spPr>
          <a:xfrm>
            <a:off x="1619672" y="5661248"/>
            <a:ext cx="3888432"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pPr>
              <a:defRPr/>
            </a:pPr>
            <a:fld id="{73B3C56C-5700-4E55-BF40-61423C59FA56}" type="slidenum">
              <a:rPr lang="zh-CN" altLang="en-US" smtClean="0"/>
              <a:pPr>
                <a:defRPr/>
              </a:pPr>
              <a:t>74</a:t>
            </a:fld>
            <a:endParaRPr lang="zh-CN" altLang="en-US" dirty="0"/>
          </a:p>
        </p:txBody>
      </p:sp>
    </p:spTree>
    <p:extLst>
      <p:ext uri="{BB962C8B-B14F-4D97-AF65-F5344CB8AC3E}">
        <p14:creationId xmlns:p14="http://schemas.microsoft.com/office/powerpoint/2010/main" val="155418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ea typeface="黑体" pitchFamily="49" charset="-122"/>
                <a:sym typeface="Times New Roman" pitchFamily="18" charset="0"/>
              </a:rPr>
              <a:t>面向领域主题的</a:t>
            </a:r>
            <a:r>
              <a:rPr lang="en-US" altLang="zh-CN" dirty="0">
                <a:latin typeface="Times New Roman" pitchFamily="18" charset="0"/>
                <a:ea typeface="黑体" pitchFamily="49" charset="-122"/>
                <a:sym typeface="Times New Roman" pitchFamily="18" charset="0"/>
              </a:rPr>
              <a:t>Web</a:t>
            </a:r>
            <a:r>
              <a:rPr lang="zh-CN" altLang="en-US" dirty="0">
                <a:latin typeface="Times New Roman" pitchFamily="18" charset="0"/>
                <a:ea typeface="黑体" pitchFamily="49" charset="-122"/>
                <a:sym typeface="Times New Roman" pitchFamily="18" charset="0"/>
              </a:rPr>
              <a:t>新闻动态聚合工具</a:t>
            </a:r>
            <a:endParaRPr lang="zh-CN" altLang="en-US" dirty="0"/>
          </a:p>
        </p:txBody>
      </p:sp>
      <p:pic>
        <p:nvPicPr>
          <p:cNvPr id="7" name="_x0000_i1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035050"/>
            <a:ext cx="6410325"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2"/>
          </p:nvPr>
        </p:nvSpPr>
        <p:spPr/>
        <p:txBody>
          <a:bodyPr/>
          <a:lstStyle/>
          <a:p>
            <a:pPr>
              <a:defRPr/>
            </a:pPr>
            <a:fld id="{73B3C56C-5700-4E55-BF40-61423C59FA56}" type="slidenum">
              <a:rPr lang="zh-CN" altLang="en-US" smtClean="0"/>
              <a:pPr>
                <a:defRPr/>
              </a:pPr>
              <a:t>75</a:t>
            </a:fld>
            <a:endParaRPr lang="zh-CN" altLang="en-US" dirty="0"/>
          </a:p>
        </p:txBody>
      </p:sp>
    </p:spTree>
    <p:extLst>
      <p:ext uri="{BB962C8B-B14F-4D97-AF65-F5344CB8AC3E}">
        <p14:creationId xmlns:p14="http://schemas.microsoft.com/office/powerpoint/2010/main" val="2042957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ea typeface="黑体" pitchFamily="49" charset="-122"/>
                <a:sym typeface="Times New Roman" pitchFamily="18" charset="0"/>
              </a:rPr>
              <a:t>面向领域主题的</a:t>
            </a:r>
            <a:r>
              <a:rPr lang="en-US" altLang="zh-CN" dirty="0">
                <a:latin typeface="Times New Roman" pitchFamily="18" charset="0"/>
                <a:ea typeface="黑体" pitchFamily="49" charset="-122"/>
                <a:sym typeface="Times New Roman" pitchFamily="18" charset="0"/>
              </a:rPr>
              <a:t>Web</a:t>
            </a:r>
            <a:r>
              <a:rPr lang="zh-CN" altLang="en-US" dirty="0">
                <a:latin typeface="Times New Roman" pitchFamily="18" charset="0"/>
                <a:ea typeface="黑体" pitchFamily="49" charset="-122"/>
                <a:sym typeface="Times New Roman" pitchFamily="18" charset="0"/>
              </a:rPr>
              <a:t>新闻动态聚合工具</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70" y="1052513"/>
            <a:ext cx="7959725" cy="490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8"/>
          <p:cNvSpPr>
            <a:spLocks noChangeArrowheads="1"/>
          </p:cNvSpPr>
          <p:nvPr/>
        </p:nvSpPr>
        <p:spPr bwMode="auto">
          <a:xfrm rot="2050597">
            <a:off x="5292725" y="2781300"/>
            <a:ext cx="3067050" cy="646113"/>
          </a:xfrm>
          <a:prstGeom prst="rect">
            <a:avLst/>
          </a:prstGeom>
          <a:solidFill>
            <a:srgbClr val="FFFFFF"/>
          </a:solidFill>
          <a:ln w="25400" cap="flat" cmpd="sng">
            <a:solidFill>
              <a:schemeClr val="accent2"/>
            </a:solidFill>
            <a:miter lim="800000"/>
            <a:headEnd/>
            <a:tailEnd/>
          </a:ln>
        </p:spPr>
        <p:txBody>
          <a:bodyPr>
            <a:spAutoFit/>
          </a:bodyPr>
          <a:lstStyle/>
          <a:p>
            <a:r>
              <a:rPr lang="zh-CN" altLang="en-US" sz="3600" b="1">
                <a:solidFill>
                  <a:srgbClr val="FF0000"/>
                </a:solidFill>
                <a:latin typeface="宋体" pitchFamily="2" charset="-122"/>
                <a:sym typeface="宋体" pitchFamily="2" charset="-122"/>
              </a:rPr>
              <a:t>学术新闻聚合</a:t>
            </a:r>
          </a:p>
        </p:txBody>
      </p:sp>
      <p:sp>
        <p:nvSpPr>
          <p:cNvPr id="11" name="灯片编号占位符 10"/>
          <p:cNvSpPr>
            <a:spLocks noGrp="1"/>
          </p:cNvSpPr>
          <p:nvPr>
            <p:ph type="sldNum" sz="quarter" idx="12"/>
          </p:nvPr>
        </p:nvSpPr>
        <p:spPr/>
        <p:txBody>
          <a:bodyPr/>
          <a:lstStyle/>
          <a:p>
            <a:pPr>
              <a:defRPr/>
            </a:pPr>
            <a:fld id="{73B3C56C-5700-4E55-BF40-61423C59FA56}" type="slidenum">
              <a:rPr lang="zh-CN" altLang="en-US" smtClean="0"/>
              <a:pPr>
                <a:defRPr/>
              </a:pPr>
              <a:t>76</a:t>
            </a:fld>
            <a:endParaRPr lang="zh-CN" altLang="en-US" dirty="0"/>
          </a:p>
        </p:txBody>
      </p:sp>
    </p:spTree>
    <p:extLst>
      <p:ext uri="{BB962C8B-B14F-4D97-AF65-F5344CB8AC3E}">
        <p14:creationId xmlns:p14="http://schemas.microsoft.com/office/powerpoint/2010/main" val="312785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数据挖掘工具框架图</a:t>
            </a:r>
          </a:p>
        </p:txBody>
      </p:sp>
      <p:pic>
        <p:nvPicPr>
          <p:cNvPr id="8196" name="Picture 2" descr="D:\课题\863\惠农\框架_201406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980728"/>
            <a:ext cx="6264696" cy="519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77</a:t>
            </a:fld>
            <a:endParaRPr lang="zh-CN" altLang="en-US" dirty="0"/>
          </a:p>
        </p:txBody>
      </p:sp>
    </p:spTree>
    <p:extLst>
      <p:ext uri="{BB962C8B-B14F-4D97-AF65-F5344CB8AC3E}">
        <p14:creationId xmlns:p14="http://schemas.microsoft.com/office/powerpoint/2010/main" val="269269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https://github.com/KittyWang/DMTool</a:t>
            </a:r>
            <a:endParaRPr lang="zh-CN" altLang="en-US" sz="2800"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2" y="961679"/>
            <a:ext cx="9937104" cy="530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灯片编号占位符 8"/>
          <p:cNvSpPr>
            <a:spLocks noGrp="1"/>
          </p:cNvSpPr>
          <p:nvPr>
            <p:ph type="sldNum" sz="quarter" idx="12"/>
          </p:nvPr>
        </p:nvSpPr>
        <p:spPr/>
        <p:txBody>
          <a:bodyPr/>
          <a:lstStyle/>
          <a:p>
            <a:pPr>
              <a:defRPr/>
            </a:pPr>
            <a:fld id="{73B3C56C-5700-4E55-BF40-61423C59FA56}" type="slidenum">
              <a:rPr lang="zh-CN" altLang="en-US" smtClean="0"/>
              <a:pPr>
                <a:defRPr/>
              </a:pPr>
              <a:t>78</a:t>
            </a:fld>
            <a:endParaRPr lang="zh-CN" altLang="en-US" dirty="0"/>
          </a:p>
        </p:txBody>
      </p:sp>
    </p:spTree>
    <p:extLst>
      <p:ext uri="{BB962C8B-B14F-4D97-AF65-F5344CB8AC3E}">
        <p14:creationId xmlns:p14="http://schemas.microsoft.com/office/powerpoint/2010/main" val="15622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http://git.oschina.net/kptools/huinong</a:t>
            </a:r>
            <a:endParaRPr lang="zh-CN" altLang="en-US" sz="2800" dirty="0">
              <a:latin typeface="Times New Roman" panose="02020603050405020304" pitchFamily="18" charset="0"/>
              <a:cs typeface="Times New Roman" panose="02020603050405020304" pitchFamily="18" charset="0"/>
            </a:endParaRPr>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68" y="938701"/>
            <a:ext cx="10153128" cy="5411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灯片编号占位符 8"/>
          <p:cNvSpPr>
            <a:spLocks noGrp="1"/>
          </p:cNvSpPr>
          <p:nvPr>
            <p:ph type="sldNum" sz="quarter" idx="12"/>
          </p:nvPr>
        </p:nvSpPr>
        <p:spPr/>
        <p:txBody>
          <a:bodyPr/>
          <a:lstStyle/>
          <a:p>
            <a:pPr>
              <a:defRPr/>
            </a:pPr>
            <a:fld id="{73B3C56C-5700-4E55-BF40-61423C59FA56}" type="slidenum">
              <a:rPr lang="zh-CN" altLang="en-US" smtClean="0"/>
              <a:pPr>
                <a:defRPr/>
              </a:pPr>
              <a:t>79</a:t>
            </a:fld>
            <a:endParaRPr lang="zh-CN" altLang="en-US" dirty="0"/>
          </a:p>
        </p:txBody>
      </p:sp>
    </p:spTree>
    <p:extLst>
      <p:ext uri="{BB962C8B-B14F-4D97-AF65-F5344CB8AC3E}">
        <p14:creationId xmlns:p14="http://schemas.microsoft.com/office/powerpoint/2010/main" val="58337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73B3C56C-5700-4E55-BF40-61423C59FA56}" type="slidenum">
              <a:rPr lang="zh-CN" altLang="en-US" smtClean="0"/>
              <a:pPr>
                <a:defRPr/>
              </a:pPr>
              <a:t>8</a:t>
            </a:fld>
            <a:endParaRPr lang="zh-CN" altLang="en-US" dirty="0"/>
          </a:p>
        </p:txBody>
      </p:sp>
      <p:pic>
        <p:nvPicPr>
          <p:cNvPr id="4" name="图片 3"/>
          <p:cNvPicPr>
            <a:picLocks noChangeAspect="1"/>
          </p:cNvPicPr>
          <p:nvPr/>
        </p:nvPicPr>
        <p:blipFill>
          <a:blip r:embed="rId2"/>
          <a:stretch>
            <a:fillRect/>
          </a:stretch>
        </p:blipFill>
        <p:spPr>
          <a:xfrm>
            <a:off x="-828600" y="-4152"/>
            <a:ext cx="11138471" cy="6961544"/>
          </a:xfrm>
          <a:prstGeom prst="rect">
            <a:avLst/>
          </a:prstGeom>
        </p:spPr>
      </p:pic>
    </p:spTree>
    <p:extLst>
      <p:ext uri="{BB962C8B-B14F-4D97-AF65-F5344CB8AC3E}">
        <p14:creationId xmlns:p14="http://schemas.microsoft.com/office/powerpoint/2010/main" val="29725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989013"/>
            <a:ext cx="5472113"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标题 1"/>
          <p:cNvSpPr>
            <a:spLocks noGrp="1"/>
          </p:cNvSpPr>
          <p:nvPr>
            <p:ph type="title"/>
          </p:nvPr>
        </p:nvSpPr>
        <p:spPr>
          <a:xfrm>
            <a:off x="395288" y="188640"/>
            <a:ext cx="7772400" cy="576263"/>
          </a:xfrm>
        </p:spPr>
        <p:txBody>
          <a:bodyPr>
            <a:normAutofit fontScale="90000"/>
          </a:bodyPr>
          <a:lstStyle/>
          <a:p>
            <a:r>
              <a:rPr lang="zh-CN" altLang="en-US" sz="4000" dirty="0" smtClean="0">
                <a:latin typeface="宋体" pitchFamily="2" charset="-122"/>
              </a:rPr>
              <a:t>多源海量数据</a:t>
            </a:r>
            <a:r>
              <a:rPr lang="en-US" altLang="zh-CN" sz="4000" dirty="0" smtClean="0">
                <a:latin typeface="宋体" pitchFamily="2" charset="-122"/>
              </a:rPr>
              <a:t>/</a:t>
            </a:r>
            <a:r>
              <a:rPr lang="zh-CN" altLang="en-US" sz="4000" dirty="0" smtClean="0">
                <a:latin typeface="宋体" pitchFamily="2" charset="-122"/>
              </a:rPr>
              <a:t>知识处理系统</a:t>
            </a:r>
            <a:endParaRPr lang="zh-CN" altLang="en-US" dirty="0" smtClean="0"/>
          </a:p>
        </p:txBody>
      </p:sp>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80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Box 1"/>
          <p:cNvSpPr txBox="1">
            <a:spLocks noChangeArrowheads="1"/>
          </p:cNvSpPr>
          <p:nvPr/>
        </p:nvSpPr>
        <p:spPr bwMode="auto">
          <a:xfrm>
            <a:off x="8169275" y="1100138"/>
            <a:ext cx="219075"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200">
                <a:solidFill>
                  <a:schemeClr val="tx1"/>
                </a:solidFill>
                <a:latin typeface="微软雅黑" pitchFamily="34" charset="-122"/>
                <a:ea typeface="微软雅黑" pitchFamily="34" charset="-122"/>
              </a:defRPr>
            </a:lvl1pPr>
            <a:lvl2pPr>
              <a:defRPr kumimoji="1" sz="2000">
                <a:solidFill>
                  <a:schemeClr val="tx1"/>
                </a:solidFill>
                <a:latin typeface="微软雅黑" pitchFamily="34" charset="-122"/>
                <a:ea typeface="微软雅黑" pitchFamily="34" charset="-122"/>
              </a:defRPr>
            </a:lvl2pPr>
            <a:lvl3pPr>
              <a:defRPr kumimoji="1" sz="2400">
                <a:solidFill>
                  <a:schemeClr val="tx1"/>
                </a:solidFill>
                <a:latin typeface="微软雅黑" pitchFamily="34" charset="-122"/>
                <a:ea typeface="微软雅黑" pitchFamily="34" charset="-122"/>
              </a:defRPr>
            </a:lvl3pPr>
            <a:lvl4pPr>
              <a:defRPr kumimoji="1" sz="1600">
                <a:solidFill>
                  <a:schemeClr val="tx1"/>
                </a:solidFill>
                <a:latin typeface="微软雅黑" pitchFamily="34" charset="-122"/>
                <a:ea typeface="微软雅黑" pitchFamily="34" charset="-122"/>
              </a:defRPr>
            </a:lvl4pPr>
            <a:lvl5pPr>
              <a:defRPr kumimoji="1" sz="1400">
                <a:solidFill>
                  <a:schemeClr val="tx1"/>
                </a:solidFill>
                <a:latin typeface="微软雅黑" pitchFamily="34" charset="-122"/>
                <a:ea typeface="微软雅黑" pitchFamily="34" charset="-122"/>
              </a:defRPr>
            </a:lvl5pPr>
            <a:lvl6pPr eaLnBrk="0" hangingPunct="0">
              <a:defRPr kumimoji="1" sz="1400">
                <a:solidFill>
                  <a:schemeClr val="tx1"/>
                </a:solidFill>
                <a:latin typeface="微软雅黑" pitchFamily="34" charset="-122"/>
                <a:ea typeface="微软雅黑" pitchFamily="34" charset="-122"/>
              </a:defRPr>
            </a:lvl6pPr>
            <a:lvl7pPr eaLnBrk="0" hangingPunct="0">
              <a:defRPr kumimoji="1" sz="1400">
                <a:solidFill>
                  <a:schemeClr val="tx1"/>
                </a:solidFill>
                <a:latin typeface="微软雅黑" pitchFamily="34" charset="-122"/>
                <a:ea typeface="微软雅黑" pitchFamily="34" charset="-122"/>
              </a:defRPr>
            </a:lvl7pPr>
            <a:lvl8pPr eaLnBrk="0" hangingPunct="0">
              <a:defRPr kumimoji="1" sz="1400">
                <a:solidFill>
                  <a:schemeClr val="tx1"/>
                </a:solidFill>
                <a:latin typeface="微软雅黑" pitchFamily="34" charset="-122"/>
                <a:ea typeface="微软雅黑" pitchFamily="34" charset="-122"/>
              </a:defRPr>
            </a:lvl8pPr>
            <a:lvl9pPr eaLnBrk="0" hangingPunct="0">
              <a:defRPr kumimoji="1" sz="1400">
                <a:solidFill>
                  <a:schemeClr val="tx1"/>
                </a:solidFill>
                <a:latin typeface="微软雅黑" pitchFamily="34" charset="-122"/>
                <a:ea typeface="微软雅黑" pitchFamily="34" charset="-122"/>
              </a:defRPr>
            </a:lvl9pPr>
          </a:lstStyle>
          <a:p>
            <a:pPr latinLnBrk="1">
              <a:lnSpc>
                <a:spcPct val="150000"/>
              </a:lnSpc>
            </a:pPr>
            <a:endParaRPr lang="en-US" altLang="zh-CN" sz="2400">
              <a:latin typeface="黑体" pitchFamily="49" charset="-122"/>
              <a:ea typeface="黑体" pitchFamily="49" charset="-122"/>
            </a:endParaRPr>
          </a:p>
        </p:txBody>
      </p:sp>
      <p:grpSp>
        <p:nvGrpSpPr>
          <p:cNvPr id="12293" name="组合 31"/>
          <p:cNvGrpSpPr>
            <a:grpSpLocks/>
          </p:cNvGrpSpPr>
          <p:nvPr/>
        </p:nvGrpSpPr>
        <p:grpSpPr bwMode="auto">
          <a:xfrm>
            <a:off x="971600" y="1201738"/>
            <a:ext cx="7307212" cy="4531517"/>
            <a:chOff x="2345532" y="1844824"/>
            <a:chExt cx="6491574" cy="3381596"/>
          </a:xfrm>
        </p:grpSpPr>
        <p:pic>
          <p:nvPicPr>
            <p:cNvPr id="12296"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4864" y="4388067"/>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547" y="2338405"/>
              <a:ext cx="1169780" cy="29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98534" y="3013830"/>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43234" y="3951093"/>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02834" y="2679939"/>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图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3715" y="3472074"/>
              <a:ext cx="1644062" cy="40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图片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325573" y="3130898"/>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图片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564624" y="3504733"/>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图片 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665264" y="2268924"/>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图片 1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31731" y="1844824"/>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图片 1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43234" y="2661349"/>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图片 1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689387" y="4355113"/>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图片 1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675747" y="3053774"/>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图片 14"/>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20676" y="2657020"/>
              <a:ext cx="1322558" cy="33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0" name="图片 1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045327" y="4348117"/>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1" name="图片 1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920564" y="2246005"/>
              <a:ext cx="1644060" cy="41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2" name="图片 17"/>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549713" y="3969126"/>
              <a:ext cx="1317644" cy="3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3" name="图片 1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491473" y="4018706"/>
              <a:ext cx="1317644" cy="3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4" name="图片 19"/>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358102" y="1890424"/>
              <a:ext cx="1317644" cy="3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图片 20"/>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345532" y="4468324"/>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图片 22"/>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4874412" y="4820436"/>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图片 23"/>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007220" y="1905683"/>
              <a:ext cx="1317644" cy="3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8" name="图片 24"/>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7280359" y="3481712"/>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9" name="图片 25"/>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366828" y="3515717"/>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0" name="图片 26"/>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425834" y="4846385"/>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1" name="图片 27"/>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351373" y="4848359"/>
              <a:ext cx="1512242" cy="37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标题 1"/>
          <p:cNvSpPr>
            <a:spLocks noGrp="1"/>
          </p:cNvSpPr>
          <p:nvPr>
            <p:ph type="title"/>
          </p:nvPr>
        </p:nvSpPr>
        <p:spPr>
          <a:xfrm>
            <a:off x="457200" y="124266"/>
            <a:ext cx="8229600" cy="660930"/>
          </a:xfrm>
        </p:spPr>
        <p:txBody>
          <a:bodyPr/>
          <a:lstStyle/>
          <a:p>
            <a:r>
              <a:rPr lang="zh-CN" altLang="en-US" dirty="0" smtClean="0">
                <a:latin typeface="Times New Roman" panose="02020603050405020304" pitchFamily="18" charset="0"/>
                <a:cs typeface="Times New Roman" panose="02020603050405020304" pitchFamily="18" charset="0"/>
              </a:rPr>
              <a:t>慧农系统</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简介</a:t>
            </a:r>
            <a:endParaRPr lang="zh-CN" altLang="en-US" dirty="0">
              <a:latin typeface="Times New Roman" panose="02020603050405020304" pitchFamily="18" charset="0"/>
              <a:cs typeface="Times New Roman" panose="02020603050405020304" pitchFamily="18" charset="0"/>
            </a:endParaRPr>
          </a:p>
        </p:txBody>
      </p:sp>
      <p:sp>
        <p:nvSpPr>
          <p:cNvPr id="36" name="矩形 35"/>
          <p:cNvSpPr/>
          <p:nvPr/>
        </p:nvSpPr>
        <p:spPr>
          <a:xfrm>
            <a:off x="0" y="2751726"/>
            <a:ext cx="9144000" cy="1145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defRPr/>
            </a:pPr>
            <a:r>
              <a:rPr lang="zh-CN" altLang="en-US" sz="2400" dirty="0">
                <a:latin typeface="+mn-ea"/>
              </a:rPr>
              <a:t>不同网站发布信息的侧重点</a:t>
            </a:r>
            <a:r>
              <a:rPr lang="zh-CN" altLang="en-US" sz="2400" dirty="0" smtClean="0">
                <a:latin typeface="+mn-ea"/>
              </a:rPr>
              <a:t>不一样</a:t>
            </a:r>
            <a:endParaRPr lang="en-US" altLang="zh-CN" sz="2400" dirty="0" smtClean="0">
              <a:latin typeface="+mn-ea"/>
            </a:endParaRPr>
          </a:p>
          <a:p>
            <a:pPr algn="ctr">
              <a:lnSpc>
                <a:spcPct val="150000"/>
              </a:lnSpc>
              <a:defRPr/>
            </a:pPr>
            <a:r>
              <a:rPr lang="zh-CN" altLang="en-US" sz="2400" dirty="0" smtClean="0">
                <a:latin typeface="+mn-ea"/>
              </a:rPr>
              <a:t>单一</a:t>
            </a:r>
            <a:r>
              <a:rPr lang="zh-CN" altLang="en-US" sz="2400" dirty="0">
                <a:latin typeface="+mn-ea"/>
              </a:rPr>
              <a:t>网站发布的农产品信息具有数据量少、数据稀疏的特点</a:t>
            </a:r>
            <a:endParaRPr lang="en-US" altLang="zh-CN" sz="2400" dirty="0">
              <a:latin typeface="+mn-ea"/>
            </a:endParaRPr>
          </a:p>
        </p:txBody>
      </p:sp>
      <p:sp>
        <p:nvSpPr>
          <p:cNvPr id="8" name="灯片编号占位符 7"/>
          <p:cNvSpPr>
            <a:spLocks noGrp="1"/>
          </p:cNvSpPr>
          <p:nvPr>
            <p:ph type="sldNum" sz="quarter" idx="12"/>
          </p:nvPr>
        </p:nvSpPr>
        <p:spPr/>
        <p:txBody>
          <a:bodyPr/>
          <a:lstStyle/>
          <a:p>
            <a:pPr>
              <a:defRPr/>
            </a:pPr>
            <a:fld id="{73B3C56C-5700-4E55-BF40-61423C59FA56}" type="slidenum">
              <a:rPr lang="zh-CN" altLang="en-US" smtClean="0"/>
              <a:pPr>
                <a:defRPr/>
              </a:pPr>
              <a:t>81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418" y="927770"/>
            <a:ext cx="10155574"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a:xfrm>
            <a:off x="457200" y="124266"/>
            <a:ext cx="8229600" cy="660930"/>
          </a:xfrm>
        </p:spPr>
        <p:txBody>
          <a:bodyPr/>
          <a:lstStyle/>
          <a:p>
            <a:r>
              <a:rPr lang="zh-CN" altLang="en-US" dirty="0" smtClean="0">
                <a:latin typeface="Times New Roman" panose="02020603050405020304" pitchFamily="18" charset="0"/>
                <a:cs typeface="Times New Roman" panose="02020603050405020304" pitchFamily="18" charset="0"/>
              </a:rPr>
              <a:t>慧农系统</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首页</a:t>
            </a:r>
            <a:endParaRPr lang="zh-CN" altLang="en-US"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pPr>
              <a:defRPr/>
            </a:pPr>
            <a:fld id="{73B3C56C-5700-4E55-BF40-61423C59FA56}" type="slidenum">
              <a:rPr lang="zh-CN" altLang="en-US" smtClean="0"/>
              <a:pPr>
                <a:defRPr/>
              </a:pPr>
              <a:t>82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r>
              <a:rPr lang="zh-CN" altLang="en-US" dirty="0" smtClean="0"/>
              <a:t>普医系统</a:t>
            </a:r>
            <a:r>
              <a:rPr lang="en-US" altLang="zh-CN" dirty="0" smtClean="0"/>
              <a:t>-</a:t>
            </a:r>
            <a:r>
              <a:rPr lang="zh-CN" altLang="en-US" dirty="0" smtClean="0"/>
              <a:t>简介</a:t>
            </a:r>
          </a:p>
        </p:txBody>
      </p:sp>
      <p:sp>
        <p:nvSpPr>
          <p:cNvPr id="9228" name="Oval 12"/>
          <p:cNvSpPr>
            <a:spLocks noChangeArrowheads="1"/>
          </p:cNvSpPr>
          <p:nvPr/>
        </p:nvSpPr>
        <p:spPr bwMode="auto">
          <a:xfrm>
            <a:off x="2773363" y="1916113"/>
            <a:ext cx="2735262" cy="1873250"/>
          </a:xfrm>
          <a:prstGeom prst="ellipse">
            <a:avLst/>
          </a:prstGeom>
          <a:solidFill>
            <a:srgbClr val="00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nchor="ctr"/>
          <a:lstStyle/>
          <a:p>
            <a:pPr algn="ctr"/>
            <a:r>
              <a:rPr lang="zh-CN" altLang="en-US" sz="2800" b="1">
                <a:solidFill>
                  <a:schemeClr val="bg1"/>
                </a:solidFill>
                <a:ea typeface="宋体" pitchFamily="2" charset="-122"/>
              </a:rPr>
              <a:t>当前面临的医疗</a:t>
            </a:r>
          </a:p>
          <a:p>
            <a:pPr algn="ctr"/>
            <a:r>
              <a:rPr lang="zh-CN" altLang="en-US" sz="2800" b="1">
                <a:solidFill>
                  <a:schemeClr val="bg1"/>
                </a:solidFill>
                <a:ea typeface="宋体" pitchFamily="2" charset="-122"/>
              </a:rPr>
              <a:t>卫生服务问题</a:t>
            </a:r>
          </a:p>
        </p:txBody>
      </p:sp>
      <p:sp>
        <p:nvSpPr>
          <p:cNvPr id="9229" name="AutoShape 13"/>
          <p:cNvSpPr>
            <a:spLocks noChangeArrowheads="1"/>
          </p:cNvSpPr>
          <p:nvPr/>
        </p:nvSpPr>
        <p:spPr bwMode="auto">
          <a:xfrm>
            <a:off x="0" y="1196975"/>
            <a:ext cx="3563938" cy="863600"/>
          </a:xfrm>
          <a:prstGeom prst="cloudCallout">
            <a:avLst>
              <a:gd name="adj1" fmla="val 33829"/>
              <a:gd name="adj2" fmla="val 81616"/>
            </a:avLst>
          </a:prstGeom>
          <a:solidFill>
            <a:schemeClr val="accent1"/>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r>
              <a:rPr lang="zh-CN" altLang="en-US" sz="2800" b="1">
                <a:solidFill>
                  <a:schemeClr val="bg1"/>
                </a:solidFill>
                <a:latin typeface="仿宋_GB2312" pitchFamily="49" charset="-122"/>
                <a:ea typeface="仿宋_GB2312" pitchFamily="49" charset="-122"/>
              </a:rPr>
              <a:t>医疗费用高涨</a:t>
            </a:r>
          </a:p>
        </p:txBody>
      </p:sp>
      <p:sp>
        <p:nvSpPr>
          <p:cNvPr id="9230" name="AutoShape 14"/>
          <p:cNvSpPr>
            <a:spLocks noChangeArrowheads="1"/>
          </p:cNvSpPr>
          <p:nvPr/>
        </p:nvSpPr>
        <p:spPr bwMode="auto">
          <a:xfrm>
            <a:off x="4787900" y="1052513"/>
            <a:ext cx="4105275" cy="863600"/>
          </a:xfrm>
          <a:prstGeom prst="cloudCallout">
            <a:avLst>
              <a:gd name="adj1" fmla="val -41454"/>
              <a:gd name="adj2" fmla="val 81616"/>
            </a:avLst>
          </a:prstGeom>
          <a:solidFill>
            <a:schemeClr val="accent1"/>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r>
              <a:rPr lang="zh-CN" altLang="en-US" sz="2800" b="1">
                <a:solidFill>
                  <a:schemeClr val="bg1"/>
                </a:solidFill>
                <a:latin typeface="仿宋_GB2312" pitchFamily="49" charset="-122"/>
                <a:ea typeface="仿宋_GB2312" pitchFamily="49" charset="-122"/>
              </a:rPr>
              <a:t>慢性病患者增加</a:t>
            </a:r>
          </a:p>
        </p:txBody>
      </p:sp>
      <p:sp>
        <p:nvSpPr>
          <p:cNvPr id="9231" name="AutoShape 15"/>
          <p:cNvSpPr>
            <a:spLocks noChangeArrowheads="1"/>
          </p:cNvSpPr>
          <p:nvPr/>
        </p:nvSpPr>
        <p:spPr bwMode="auto">
          <a:xfrm>
            <a:off x="0" y="3213100"/>
            <a:ext cx="2879725" cy="863600"/>
          </a:xfrm>
          <a:prstGeom prst="cloudCallout">
            <a:avLst>
              <a:gd name="adj1" fmla="val 47190"/>
              <a:gd name="adj2" fmla="val -61398"/>
            </a:avLst>
          </a:prstGeom>
          <a:solidFill>
            <a:schemeClr val="accent1"/>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r>
              <a:rPr lang="zh-CN" altLang="en-US" sz="2800" b="1">
                <a:solidFill>
                  <a:schemeClr val="bg1"/>
                </a:solidFill>
                <a:latin typeface="仿宋_GB2312" pitchFamily="49" charset="-122"/>
                <a:ea typeface="仿宋_GB2312" pitchFamily="49" charset="-122"/>
              </a:rPr>
              <a:t>人口老龄化</a:t>
            </a:r>
          </a:p>
        </p:txBody>
      </p:sp>
      <p:sp>
        <p:nvSpPr>
          <p:cNvPr id="9232" name="AutoShape 16"/>
          <p:cNvSpPr>
            <a:spLocks noChangeArrowheads="1"/>
          </p:cNvSpPr>
          <p:nvPr/>
        </p:nvSpPr>
        <p:spPr bwMode="auto">
          <a:xfrm>
            <a:off x="5508625" y="3141663"/>
            <a:ext cx="3384550" cy="863600"/>
          </a:xfrm>
          <a:prstGeom prst="cloudCallout">
            <a:avLst>
              <a:gd name="adj1" fmla="val -49718"/>
              <a:gd name="adj2" fmla="val -82352"/>
            </a:avLst>
          </a:prstGeom>
          <a:solidFill>
            <a:schemeClr val="accent1"/>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r>
              <a:rPr lang="zh-CN" altLang="en-US" sz="2800" b="1">
                <a:solidFill>
                  <a:schemeClr val="bg1"/>
                </a:solidFill>
                <a:latin typeface="仿宋_GB2312" pitchFamily="49" charset="-122"/>
                <a:ea typeface="仿宋_GB2312" pitchFamily="49" charset="-122"/>
              </a:rPr>
              <a:t>医患矛盾突出</a:t>
            </a:r>
          </a:p>
        </p:txBody>
      </p:sp>
      <p:sp>
        <p:nvSpPr>
          <p:cNvPr id="9233" name="AutoShape 17"/>
          <p:cNvSpPr>
            <a:spLocks noChangeArrowheads="1"/>
          </p:cNvSpPr>
          <p:nvPr/>
        </p:nvSpPr>
        <p:spPr bwMode="auto">
          <a:xfrm>
            <a:off x="2700338" y="4149725"/>
            <a:ext cx="3455987" cy="1223963"/>
          </a:xfrm>
          <a:prstGeom prst="cloudCallout">
            <a:avLst>
              <a:gd name="adj1" fmla="val -5625"/>
              <a:gd name="adj2" fmla="val -81389"/>
            </a:avLst>
          </a:prstGeom>
          <a:solidFill>
            <a:schemeClr val="accent1"/>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r>
              <a:rPr lang="zh-CN" altLang="en-US" sz="2800" b="1">
                <a:solidFill>
                  <a:schemeClr val="bg1"/>
                </a:solidFill>
                <a:latin typeface="仿宋_GB2312" pitchFamily="49" charset="-122"/>
                <a:ea typeface="仿宋_GB2312" pitchFamily="49" charset="-122"/>
              </a:rPr>
              <a:t>医疗服务质量亟待改善</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ox(in)">
                                      <p:cBhvr>
                                        <p:cTn id="7" dur="500"/>
                                        <p:tgtEl>
                                          <p:spTgt spid="9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229"/>
                                        </p:tgtEl>
                                        <p:attrNameLst>
                                          <p:attrName>style.visibility</p:attrName>
                                        </p:attrNameLst>
                                      </p:cBhvr>
                                      <p:to>
                                        <p:strVal val="visible"/>
                                      </p:to>
                                    </p:set>
                                    <p:anim calcmode="lin" valueType="num">
                                      <p:cBhvr additive="base">
                                        <p:cTn id="12" dur="500" fill="hold"/>
                                        <p:tgtEl>
                                          <p:spTgt spid="9229"/>
                                        </p:tgtEl>
                                        <p:attrNameLst>
                                          <p:attrName>ppt_x</p:attrName>
                                        </p:attrNameLst>
                                      </p:cBhvr>
                                      <p:tavLst>
                                        <p:tav tm="0">
                                          <p:val>
                                            <p:strVal val="#ppt_x"/>
                                          </p:val>
                                        </p:tav>
                                        <p:tav tm="100000">
                                          <p:val>
                                            <p:strVal val="#ppt_x"/>
                                          </p:val>
                                        </p:tav>
                                      </p:tavLst>
                                    </p:anim>
                                    <p:anim calcmode="lin" valueType="num">
                                      <p:cBhvr additive="base">
                                        <p:cTn id="13"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9230"/>
                                        </p:tgtEl>
                                        <p:attrNameLst>
                                          <p:attrName>style.visibility</p:attrName>
                                        </p:attrNameLst>
                                      </p:cBhvr>
                                      <p:to>
                                        <p:strVal val="visible"/>
                                      </p:to>
                                    </p:set>
                                    <p:animEffect transition="in" filter="diamond(in)">
                                      <p:cBhvr>
                                        <p:cTn id="18" dur="2000"/>
                                        <p:tgtEl>
                                          <p:spTgt spid="92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9231"/>
                                        </p:tgtEl>
                                        <p:attrNameLst>
                                          <p:attrName>style.visibility</p:attrName>
                                        </p:attrNameLst>
                                      </p:cBhvr>
                                      <p:to>
                                        <p:strVal val="visible"/>
                                      </p:to>
                                    </p:set>
                                    <p:animEffect transition="in" filter="checkerboard(across)">
                                      <p:cBhvr>
                                        <p:cTn id="23" dur="500"/>
                                        <p:tgtEl>
                                          <p:spTgt spid="923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232"/>
                                        </p:tgtEl>
                                        <p:attrNameLst>
                                          <p:attrName>style.visibility</p:attrName>
                                        </p:attrNameLst>
                                      </p:cBhvr>
                                      <p:to>
                                        <p:strVal val="visible"/>
                                      </p:to>
                                    </p:set>
                                    <p:animEffect transition="in" filter="blinds(horizontal)">
                                      <p:cBhvr>
                                        <p:cTn id="28" dur="500"/>
                                        <p:tgtEl>
                                          <p:spTgt spid="92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233"/>
                                        </p:tgtEl>
                                        <p:attrNameLst>
                                          <p:attrName>style.visibility</p:attrName>
                                        </p:attrNameLst>
                                      </p:cBhvr>
                                      <p:to>
                                        <p:strVal val="visible"/>
                                      </p:to>
                                    </p:set>
                                    <p:anim calcmode="lin" valueType="num">
                                      <p:cBhvr additive="base">
                                        <p:cTn id="33" dur="500" fill="hold"/>
                                        <p:tgtEl>
                                          <p:spTgt spid="9233"/>
                                        </p:tgtEl>
                                        <p:attrNameLst>
                                          <p:attrName>ppt_x</p:attrName>
                                        </p:attrNameLst>
                                      </p:cBhvr>
                                      <p:tavLst>
                                        <p:tav tm="0">
                                          <p:val>
                                            <p:strVal val="#ppt_x"/>
                                          </p:val>
                                        </p:tav>
                                        <p:tav tm="100000">
                                          <p:val>
                                            <p:strVal val="#ppt_x"/>
                                          </p:val>
                                        </p:tav>
                                      </p:tavLst>
                                    </p:anim>
                                    <p:anim calcmode="lin" valueType="num">
                                      <p:cBhvr additive="base">
                                        <p:cTn id="34" dur="500" fill="hold"/>
                                        <p:tgtEl>
                                          <p:spTgt spid="9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8" grpId="0" animBg="1"/>
      <p:bldP spid="9229" grpId="0" animBg="1"/>
      <p:bldP spid="9230" grpId="0" animBg="1"/>
      <p:bldP spid="9231" grpId="0" animBg="1"/>
      <p:bldP spid="9232" grpId="0" animBg="1"/>
      <p:bldP spid="923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r>
              <a:rPr lang="zh-CN" altLang="en-US" dirty="0" smtClean="0"/>
              <a:t>普医系统</a:t>
            </a:r>
            <a:r>
              <a:rPr lang="en-US" altLang="zh-CN" dirty="0" smtClean="0"/>
              <a:t>-</a:t>
            </a:r>
            <a:r>
              <a:rPr lang="zh-CN" altLang="en-US" dirty="0" smtClean="0"/>
              <a:t>简介</a:t>
            </a:r>
          </a:p>
        </p:txBody>
      </p:sp>
      <p:sp>
        <p:nvSpPr>
          <p:cNvPr id="10" name="椭圆 9"/>
          <p:cNvSpPr/>
          <p:nvPr/>
        </p:nvSpPr>
        <p:spPr>
          <a:xfrm rot="1556331">
            <a:off x="2506865" y="1653726"/>
            <a:ext cx="3558149" cy="2533942"/>
          </a:xfrm>
          <a:prstGeom prst="ellipse">
            <a:avLst/>
          </a:prstGeom>
          <a:noFill/>
          <a:ln w="76200">
            <a:solidFill>
              <a:schemeClr val="accent3">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 name="组合 10"/>
          <p:cNvGrpSpPr>
            <a:grpSpLocks/>
          </p:cNvGrpSpPr>
          <p:nvPr/>
        </p:nvGrpSpPr>
        <p:grpSpPr bwMode="auto">
          <a:xfrm>
            <a:off x="5497513" y="2436813"/>
            <a:ext cx="909637" cy="920750"/>
            <a:chOff x="5870575" y="2880564"/>
            <a:chExt cx="757238" cy="764435"/>
          </a:xfrm>
        </p:grpSpPr>
        <p:grpSp>
          <p:nvGrpSpPr>
            <p:cNvPr id="9255" name="组合 41"/>
            <p:cNvGrpSpPr>
              <a:grpSpLocks noChangeAspect="1"/>
            </p:cNvGrpSpPr>
            <p:nvPr/>
          </p:nvGrpSpPr>
          <p:grpSpPr bwMode="auto">
            <a:xfrm>
              <a:off x="5870575" y="2880564"/>
              <a:ext cx="757238" cy="764435"/>
              <a:chOff x="2758842" y="1987456"/>
              <a:chExt cx="1376596" cy="1389621"/>
            </a:xfrm>
          </p:grpSpPr>
          <p:sp>
            <p:nvSpPr>
              <p:cNvPr id="14" name="椭圆 13"/>
              <p:cNvSpPr>
                <a:spLocks noChangeAspect="1"/>
              </p:cNvSpPr>
              <p:nvPr/>
            </p:nvSpPr>
            <p:spPr bwMode="auto">
              <a:xfrm>
                <a:off x="2758842" y="2004227"/>
                <a:ext cx="1376596" cy="1372850"/>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fontAlgn="auto">
                  <a:spcBef>
                    <a:spcPts val="0"/>
                  </a:spcBef>
                  <a:spcAft>
                    <a:spcPts val="0"/>
                  </a:spcAft>
                  <a:defRPr/>
                </a:pPr>
                <a:endParaRPr lang="zh-CN" altLang="en-US" sz="1800">
                  <a:latin typeface="+mn-lt"/>
                  <a:ea typeface="+mn-ea"/>
                  <a:cs typeface="+mn-ea"/>
                  <a:sym typeface="+mn-lt"/>
                </a:endParaRPr>
              </a:p>
            </p:txBody>
          </p:sp>
          <p:sp>
            <p:nvSpPr>
              <p:cNvPr id="15" name="椭圆 117"/>
              <p:cNvSpPr>
                <a:spLocks noChangeAspect="1"/>
              </p:cNvSpPr>
              <p:nvPr/>
            </p:nvSpPr>
            <p:spPr bwMode="auto">
              <a:xfrm>
                <a:off x="2802086" y="1987456"/>
                <a:ext cx="1177194" cy="1178782"/>
              </a:xfrm>
              <a:prstGeom prst="ellipse">
                <a:avLst/>
              </a:prstGeom>
              <a:solidFill>
                <a:srgbClr val="006699"/>
              </a:solidFill>
              <a:ln w="25400" algn="ctr">
                <a:solidFill>
                  <a:schemeClr val="bg1"/>
                </a:solidFill>
                <a:round/>
                <a:headEnd/>
                <a:tailEnd/>
              </a:ln>
            </p:spPr>
            <p:txBody>
              <a:bodyPr anchor="ctr"/>
              <a:lstStyle/>
              <a:p>
                <a:pPr algn="ctr">
                  <a:defRPr/>
                </a:pPr>
                <a:endParaRPr lang="zh-CN" altLang="en-US" sz="1800">
                  <a:solidFill>
                    <a:srgbClr val="FFFFFF"/>
                  </a:solidFill>
                  <a:latin typeface="+mn-lt"/>
                  <a:ea typeface="+mn-ea"/>
                  <a:cs typeface="+mn-ea"/>
                  <a:sym typeface="+mn-lt"/>
                </a:endParaRPr>
              </a:p>
            </p:txBody>
          </p:sp>
        </p:grpSp>
        <p:sp>
          <p:nvSpPr>
            <p:cNvPr id="13" name="Rectangle 26"/>
            <p:cNvSpPr>
              <a:spLocks noChangeArrowheads="1"/>
            </p:cNvSpPr>
            <p:nvPr/>
          </p:nvSpPr>
          <p:spPr bwMode="auto">
            <a:xfrm>
              <a:off x="5981584" y="2978095"/>
              <a:ext cx="543150" cy="52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defRPr/>
              </a:pPr>
              <a:r>
                <a:rPr lang="zh-CN" altLang="en-US" sz="1400" dirty="0">
                  <a:solidFill>
                    <a:schemeClr val="bg1"/>
                  </a:solidFill>
                  <a:latin typeface="+mn-lt"/>
                  <a:ea typeface="+mn-ea"/>
                  <a:cs typeface="+mn-ea"/>
                  <a:sym typeface="+mn-lt"/>
                </a:rPr>
                <a:t>参与</a:t>
              </a:r>
              <a:r>
                <a:rPr lang="en-US" altLang="zh-CN" sz="1400" dirty="0">
                  <a:solidFill>
                    <a:schemeClr val="bg1"/>
                  </a:solidFill>
                  <a:latin typeface="+mn-lt"/>
                  <a:ea typeface="+mn-ea"/>
                  <a:cs typeface="+mn-ea"/>
                  <a:sym typeface="+mn-lt"/>
                </a:rPr>
                <a:t/>
              </a:r>
              <a:br>
                <a:rPr lang="en-US" altLang="zh-CN" sz="1400" dirty="0">
                  <a:solidFill>
                    <a:schemeClr val="bg1"/>
                  </a:solidFill>
                  <a:latin typeface="+mn-lt"/>
                  <a:ea typeface="+mn-ea"/>
                  <a:cs typeface="+mn-ea"/>
                  <a:sym typeface="+mn-lt"/>
                </a:rPr>
              </a:br>
              <a:r>
                <a:rPr lang="zh-CN" altLang="en-US" sz="1400" dirty="0">
                  <a:solidFill>
                    <a:schemeClr val="bg1"/>
                  </a:solidFill>
                  <a:latin typeface="+mn-lt"/>
                  <a:ea typeface="+mn-ea"/>
                  <a:cs typeface="+mn-ea"/>
                  <a:sym typeface="+mn-lt"/>
                </a:rPr>
                <a:t>医学</a:t>
              </a:r>
              <a:endParaRPr lang="en-US" altLang="zh-CN" sz="1400" dirty="0">
                <a:solidFill>
                  <a:schemeClr val="bg1"/>
                </a:solidFill>
                <a:latin typeface="+mn-lt"/>
                <a:ea typeface="+mn-ea"/>
                <a:cs typeface="+mn-ea"/>
                <a:sym typeface="+mn-lt"/>
              </a:endParaRPr>
            </a:p>
          </p:txBody>
        </p:sp>
      </p:grpSp>
      <p:grpSp>
        <p:nvGrpSpPr>
          <p:cNvPr id="16" name="组合 15"/>
          <p:cNvGrpSpPr>
            <a:grpSpLocks/>
          </p:cNvGrpSpPr>
          <p:nvPr/>
        </p:nvGrpSpPr>
        <p:grpSpPr bwMode="auto">
          <a:xfrm>
            <a:off x="2201863" y="2446338"/>
            <a:ext cx="998537" cy="912812"/>
            <a:chOff x="2422839" y="2889348"/>
            <a:chExt cx="780736" cy="757238"/>
          </a:xfrm>
        </p:grpSpPr>
        <p:grpSp>
          <p:nvGrpSpPr>
            <p:cNvPr id="9251" name="组合 24"/>
            <p:cNvGrpSpPr>
              <a:grpSpLocks noChangeAspect="1"/>
            </p:cNvGrpSpPr>
            <p:nvPr/>
          </p:nvGrpSpPr>
          <p:grpSpPr bwMode="auto">
            <a:xfrm>
              <a:off x="2446338" y="2889348"/>
              <a:ext cx="757237" cy="757238"/>
              <a:chOff x="2759075" y="2002300"/>
              <a:chExt cx="1377456" cy="1375900"/>
            </a:xfrm>
          </p:grpSpPr>
          <p:sp>
            <p:nvSpPr>
              <p:cNvPr id="19" name="椭圆 18"/>
              <p:cNvSpPr>
                <a:spLocks noChangeAspect="1"/>
              </p:cNvSpPr>
              <p:nvPr/>
            </p:nvSpPr>
            <p:spPr bwMode="auto">
              <a:xfrm>
                <a:off x="2759229" y="2002300"/>
                <a:ext cx="1377302" cy="1375900"/>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fontAlgn="auto">
                  <a:spcBef>
                    <a:spcPts val="0"/>
                  </a:spcBef>
                  <a:spcAft>
                    <a:spcPts val="0"/>
                  </a:spcAft>
                  <a:defRPr/>
                </a:pPr>
                <a:endParaRPr lang="zh-CN" altLang="en-US" sz="1800">
                  <a:latin typeface="+mn-lt"/>
                  <a:ea typeface="+mn-ea"/>
                  <a:cs typeface="+mn-ea"/>
                  <a:sym typeface="+mn-lt"/>
                </a:endParaRPr>
              </a:p>
            </p:txBody>
          </p:sp>
          <p:sp>
            <p:nvSpPr>
              <p:cNvPr id="20" name="椭圆 117"/>
              <p:cNvSpPr>
                <a:spLocks noChangeAspect="1"/>
              </p:cNvSpPr>
              <p:nvPr/>
            </p:nvSpPr>
            <p:spPr bwMode="auto">
              <a:xfrm>
                <a:off x="2842771" y="2042978"/>
                <a:ext cx="1176351" cy="1177292"/>
              </a:xfrm>
              <a:prstGeom prst="ellipse">
                <a:avLst/>
              </a:prstGeom>
              <a:solidFill>
                <a:srgbClr val="006699"/>
              </a:solidFill>
              <a:ln w="25400" algn="ctr">
                <a:solidFill>
                  <a:schemeClr val="bg1"/>
                </a:solidFill>
                <a:round/>
                <a:headEnd/>
                <a:tailEnd/>
              </a:ln>
            </p:spPr>
            <p:txBody>
              <a:bodyPr anchor="ctr"/>
              <a:lstStyle/>
              <a:p>
                <a:pPr algn="ctr">
                  <a:defRPr/>
                </a:pPr>
                <a:endParaRPr lang="zh-CN" altLang="en-US" sz="1800">
                  <a:solidFill>
                    <a:srgbClr val="FFFFFF"/>
                  </a:solidFill>
                  <a:latin typeface="+mn-lt"/>
                  <a:ea typeface="+mn-ea"/>
                  <a:cs typeface="+mn-ea"/>
                  <a:sym typeface="+mn-lt"/>
                </a:endParaRPr>
              </a:p>
            </p:txBody>
          </p:sp>
        </p:grpSp>
        <p:sp>
          <p:nvSpPr>
            <p:cNvPr id="18" name="Rectangle 26"/>
            <p:cNvSpPr>
              <a:spLocks noChangeArrowheads="1"/>
            </p:cNvSpPr>
            <p:nvPr/>
          </p:nvSpPr>
          <p:spPr bwMode="auto">
            <a:xfrm>
              <a:off x="2422839" y="2992069"/>
              <a:ext cx="723639" cy="52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defRPr/>
              </a:pPr>
              <a:r>
                <a:rPr lang="zh-CN" altLang="en-US" sz="1400" dirty="0">
                  <a:solidFill>
                    <a:schemeClr val="bg1"/>
                  </a:solidFill>
                  <a:latin typeface="+mn-lt"/>
                  <a:ea typeface="+mn-ea"/>
                  <a:cs typeface="+mn-ea"/>
                  <a:sym typeface="+mn-lt"/>
                </a:rPr>
                <a:t>个性化</a:t>
              </a:r>
              <a:r>
                <a:rPr lang="en-US" altLang="zh-CN" sz="1400" dirty="0">
                  <a:solidFill>
                    <a:schemeClr val="bg1"/>
                  </a:solidFill>
                  <a:latin typeface="+mn-lt"/>
                  <a:ea typeface="+mn-ea"/>
                  <a:cs typeface="+mn-ea"/>
                  <a:sym typeface="+mn-lt"/>
                </a:rPr>
                <a:t/>
              </a:r>
              <a:br>
                <a:rPr lang="en-US" altLang="zh-CN" sz="1400" dirty="0">
                  <a:solidFill>
                    <a:schemeClr val="bg1"/>
                  </a:solidFill>
                  <a:latin typeface="+mn-lt"/>
                  <a:ea typeface="+mn-ea"/>
                  <a:cs typeface="+mn-ea"/>
                  <a:sym typeface="+mn-lt"/>
                </a:rPr>
              </a:br>
              <a:r>
                <a:rPr lang="zh-CN" altLang="en-US" sz="1400" dirty="0">
                  <a:solidFill>
                    <a:schemeClr val="bg1"/>
                  </a:solidFill>
                  <a:latin typeface="+mn-lt"/>
                  <a:ea typeface="+mn-ea"/>
                  <a:cs typeface="+mn-ea"/>
                  <a:sym typeface="+mn-lt"/>
                </a:rPr>
                <a:t>医学</a:t>
              </a:r>
              <a:endParaRPr lang="en-US" altLang="zh-CN" sz="1400" dirty="0">
                <a:solidFill>
                  <a:schemeClr val="bg1"/>
                </a:solidFill>
                <a:latin typeface="+mn-lt"/>
                <a:ea typeface="+mn-ea"/>
                <a:cs typeface="+mn-ea"/>
                <a:sym typeface="+mn-lt"/>
              </a:endParaRPr>
            </a:p>
          </p:txBody>
        </p:sp>
      </p:grpSp>
      <p:grpSp>
        <p:nvGrpSpPr>
          <p:cNvPr id="21" name="组合 20"/>
          <p:cNvGrpSpPr>
            <a:grpSpLocks/>
          </p:cNvGrpSpPr>
          <p:nvPr/>
        </p:nvGrpSpPr>
        <p:grpSpPr bwMode="auto">
          <a:xfrm>
            <a:off x="3302000" y="1069975"/>
            <a:ext cx="954088" cy="1011238"/>
            <a:chOff x="3186113" y="1489173"/>
            <a:chExt cx="757237" cy="824385"/>
          </a:xfrm>
        </p:grpSpPr>
        <p:grpSp>
          <p:nvGrpSpPr>
            <p:cNvPr id="9247" name="组合 28"/>
            <p:cNvGrpSpPr>
              <a:grpSpLocks noChangeAspect="1"/>
            </p:cNvGrpSpPr>
            <p:nvPr/>
          </p:nvGrpSpPr>
          <p:grpSpPr bwMode="auto">
            <a:xfrm>
              <a:off x="3186113" y="1489173"/>
              <a:ext cx="757237" cy="755650"/>
              <a:chOff x="2759077" y="2003425"/>
              <a:chExt cx="1376825" cy="1374837"/>
            </a:xfrm>
          </p:grpSpPr>
          <p:sp>
            <p:nvSpPr>
              <p:cNvPr id="24" name="椭圆 23"/>
              <p:cNvSpPr>
                <a:spLocks noChangeAspect="1"/>
              </p:cNvSpPr>
              <p:nvPr/>
            </p:nvSpPr>
            <p:spPr bwMode="auto">
              <a:xfrm>
                <a:off x="2759077" y="2003425"/>
                <a:ext cx="1376825" cy="1375098"/>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fontAlgn="auto">
                  <a:spcBef>
                    <a:spcPts val="0"/>
                  </a:spcBef>
                  <a:spcAft>
                    <a:spcPts val="0"/>
                  </a:spcAft>
                  <a:defRPr/>
                </a:pPr>
                <a:endParaRPr lang="zh-CN" altLang="en-US" sz="1800">
                  <a:latin typeface="+mn-lt"/>
                  <a:ea typeface="+mn-ea"/>
                  <a:cs typeface="+mn-ea"/>
                  <a:sym typeface="+mn-lt"/>
                </a:endParaRPr>
              </a:p>
            </p:txBody>
          </p:sp>
          <p:sp>
            <p:nvSpPr>
              <p:cNvPr id="25" name="椭圆 117"/>
              <p:cNvSpPr>
                <a:spLocks noChangeAspect="1"/>
              </p:cNvSpPr>
              <p:nvPr/>
            </p:nvSpPr>
            <p:spPr bwMode="auto">
              <a:xfrm>
                <a:off x="2784278" y="2012843"/>
                <a:ext cx="1177517" cy="1177310"/>
              </a:xfrm>
              <a:prstGeom prst="ellipse">
                <a:avLst/>
              </a:prstGeom>
              <a:solidFill>
                <a:srgbClr val="006699"/>
              </a:solidFill>
              <a:ln w="25400" algn="ctr">
                <a:solidFill>
                  <a:schemeClr val="bg1"/>
                </a:solidFill>
                <a:round/>
                <a:headEnd/>
                <a:tailEnd/>
              </a:ln>
            </p:spPr>
            <p:txBody>
              <a:bodyPr anchor="ctr"/>
              <a:lstStyle/>
              <a:p>
                <a:pPr algn="ctr">
                  <a:defRPr/>
                </a:pPr>
                <a:endParaRPr lang="zh-CN" altLang="en-US" sz="1800">
                  <a:solidFill>
                    <a:srgbClr val="FFFFFF"/>
                  </a:solidFill>
                  <a:latin typeface="+mn-lt"/>
                  <a:ea typeface="+mn-ea"/>
                  <a:cs typeface="+mn-ea"/>
                  <a:sym typeface="+mn-lt"/>
                </a:endParaRPr>
              </a:p>
            </p:txBody>
          </p:sp>
        </p:grpSp>
        <p:sp>
          <p:nvSpPr>
            <p:cNvPr id="23" name="Rectangle 26"/>
            <p:cNvSpPr>
              <a:spLocks noChangeArrowheads="1"/>
            </p:cNvSpPr>
            <p:nvPr/>
          </p:nvSpPr>
          <p:spPr bwMode="auto">
            <a:xfrm>
              <a:off x="3284390" y="1574588"/>
              <a:ext cx="543044" cy="7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defRPr/>
              </a:pPr>
              <a:r>
                <a:rPr lang="zh-CN" altLang="en-US" sz="1400" dirty="0">
                  <a:solidFill>
                    <a:schemeClr val="bg1"/>
                  </a:solidFill>
                  <a:latin typeface="+mn-lt"/>
                  <a:ea typeface="+mn-ea"/>
                  <a:cs typeface="+mn-ea"/>
                  <a:sym typeface="+mn-lt"/>
                </a:rPr>
                <a:t>预测</a:t>
              </a:r>
              <a:r>
                <a:rPr lang="en-US" altLang="zh-CN" sz="1400" dirty="0">
                  <a:solidFill>
                    <a:schemeClr val="bg1"/>
                  </a:solidFill>
                  <a:latin typeface="+mn-lt"/>
                  <a:ea typeface="+mn-ea"/>
                  <a:cs typeface="+mn-ea"/>
                  <a:sym typeface="+mn-lt"/>
                </a:rPr>
                <a:t/>
              </a:r>
              <a:br>
                <a:rPr lang="en-US" altLang="zh-CN" sz="1400" dirty="0">
                  <a:solidFill>
                    <a:schemeClr val="bg1"/>
                  </a:solidFill>
                  <a:latin typeface="+mn-lt"/>
                  <a:ea typeface="+mn-ea"/>
                  <a:cs typeface="+mn-ea"/>
                  <a:sym typeface="+mn-lt"/>
                </a:rPr>
              </a:br>
              <a:r>
                <a:rPr lang="zh-CN" altLang="en-US" sz="1400" dirty="0">
                  <a:solidFill>
                    <a:schemeClr val="bg1"/>
                  </a:solidFill>
                  <a:latin typeface="+mn-lt"/>
                  <a:ea typeface="+mn-ea"/>
                  <a:cs typeface="+mn-ea"/>
                  <a:sym typeface="+mn-lt"/>
                </a:rPr>
                <a:t>医学</a:t>
              </a:r>
            </a:p>
            <a:p>
              <a:pPr algn="ctr">
                <a:defRPr/>
              </a:pPr>
              <a:endParaRPr lang="en-US" altLang="zh-CN" sz="1400" dirty="0">
                <a:solidFill>
                  <a:schemeClr val="bg1"/>
                </a:solidFill>
                <a:latin typeface="+mn-lt"/>
                <a:ea typeface="+mn-ea"/>
                <a:cs typeface="+mn-ea"/>
                <a:sym typeface="+mn-lt"/>
              </a:endParaRPr>
            </a:p>
          </p:txBody>
        </p:sp>
      </p:grpSp>
      <p:grpSp>
        <p:nvGrpSpPr>
          <p:cNvPr id="26" name="组合 25"/>
          <p:cNvGrpSpPr>
            <a:grpSpLocks/>
          </p:cNvGrpSpPr>
          <p:nvPr/>
        </p:nvGrpSpPr>
        <p:grpSpPr bwMode="auto">
          <a:xfrm>
            <a:off x="4833938" y="3743325"/>
            <a:ext cx="1028700" cy="992188"/>
            <a:chOff x="5106988" y="4267299"/>
            <a:chExt cx="757237" cy="755650"/>
          </a:xfrm>
        </p:grpSpPr>
        <p:grpSp>
          <p:nvGrpSpPr>
            <p:cNvPr id="9243" name="组合 38"/>
            <p:cNvGrpSpPr>
              <a:grpSpLocks noChangeAspect="1"/>
            </p:cNvGrpSpPr>
            <p:nvPr/>
          </p:nvGrpSpPr>
          <p:grpSpPr bwMode="auto">
            <a:xfrm>
              <a:off x="5106988" y="4267299"/>
              <a:ext cx="757237" cy="755650"/>
              <a:chOff x="2757973" y="2002996"/>
              <a:chExt cx="1377465" cy="1375204"/>
            </a:xfrm>
          </p:grpSpPr>
          <p:sp>
            <p:nvSpPr>
              <p:cNvPr id="29" name="椭圆 28"/>
              <p:cNvSpPr>
                <a:spLocks noChangeAspect="1"/>
              </p:cNvSpPr>
              <p:nvPr/>
            </p:nvSpPr>
            <p:spPr bwMode="auto">
              <a:xfrm>
                <a:off x="2757973" y="2002996"/>
                <a:ext cx="1377465" cy="1375204"/>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fontAlgn="auto">
                  <a:spcBef>
                    <a:spcPts val="0"/>
                  </a:spcBef>
                  <a:spcAft>
                    <a:spcPts val="0"/>
                  </a:spcAft>
                  <a:defRPr/>
                </a:pPr>
                <a:endParaRPr lang="zh-CN" altLang="en-US" sz="1800">
                  <a:latin typeface="+mn-lt"/>
                  <a:ea typeface="+mn-ea"/>
                  <a:cs typeface="+mn-ea"/>
                  <a:sym typeface="+mn-lt"/>
                </a:endParaRPr>
              </a:p>
            </p:txBody>
          </p:sp>
          <p:sp>
            <p:nvSpPr>
              <p:cNvPr id="30" name="椭圆 117"/>
              <p:cNvSpPr>
                <a:spLocks noChangeAspect="1"/>
              </p:cNvSpPr>
              <p:nvPr/>
            </p:nvSpPr>
            <p:spPr bwMode="auto">
              <a:xfrm>
                <a:off x="2757973" y="2002996"/>
                <a:ext cx="1177648" cy="1179374"/>
              </a:xfrm>
              <a:prstGeom prst="ellipse">
                <a:avLst/>
              </a:prstGeom>
              <a:solidFill>
                <a:srgbClr val="006699"/>
              </a:solidFill>
              <a:ln w="25400" algn="ctr">
                <a:solidFill>
                  <a:schemeClr val="bg1"/>
                </a:solidFill>
                <a:round/>
                <a:headEnd/>
                <a:tailEnd/>
              </a:ln>
            </p:spPr>
            <p:txBody>
              <a:bodyPr anchor="ctr"/>
              <a:lstStyle/>
              <a:p>
                <a:pPr algn="ctr">
                  <a:defRPr/>
                </a:pPr>
                <a:endParaRPr lang="zh-CN" altLang="en-US" sz="1800">
                  <a:solidFill>
                    <a:srgbClr val="FFFFFF"/>
                  </a:solidFill>
                  <a:latin typeface="+mn-lt"/>
                  <a:ea typeface="+mn-ea"/>
                  <a:cs typeface="+mn-ea"/>
                  <a:sym typeface="+mn-lt"/>
                </a:endParaRPr>
              </a:p>
            </p:txBody>
          </p:sp>
        </p:grpSp>
        <p:sp>
          <p:nvSpPr>
            <p:cNvPr id="28" name="Rectangle 26"/>
            <p:cNvSpPr>
              <a:spLocks noChangeArrowheads="1"/>
            </p:cNvSpPr>
            <p:nvPr/>
          </p:nvSpPr>
          <p:spPr bwMode="auto">
            <a:xfrm>
              <a:off x="5174765" y="4370068"/>
              <a:ext cx="543387" cy="52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defRPr/>
              </a:pPr>
              <a:r>
                <a:rPr lang="zh-CN" altLang="en-US" sz="1400" dirty="0">
                  <a:solidFill>
                    <a:schemeClr val="bg1"/>
                  </a:solidFill>
                  <a:latin typeface="+mn-lt"/>
                  <a:ea typeface="+mn-ea"/>
                  <a:cs typeface="+mn-ea"/>
                  <a:sym typeface="+mn-lt"/>
                </a:rPr>
                <a:t>预防</a:t>
              </a:r>
              <a:r>
                <a:rPr lang="en-US" altLang="zh-CN" sz="1400" dirty="0">
                  <a:solidFill>
                    <a:schemeClr val="bg1"/>
                  </a:solidFill>
                  <a:latin typeface="+mn-lt"/>
                  <a:ea typeface="+mn-ea"/>
                  <a:cs typeface="+mn-ea"/>
                  <a:sym typeface="+mn-lt"/>
                </a:rPr>
                <a:t/>
              </a:r>
              <a:br>
                <a:rPr lang="en-US" altLang="zh-CN" sz="1400" dirty="0">
                  <a:solidFill>
                    <a:schemeClr val="bg1"/>
                  </a:solidFill>
                  <a:latin typeface="+mn-lt"/>
                  <a:ea typeface="+mn-ea"/>
                  <a:cs typeface="+mn-ea"/>
                  <a:sym typeface="+mn-lt"/>
                </a:rPr>
              </a:br>
              <a:r>
                <a:rPr lang="zh-CN" altLang="en-US" sz="1400" dirty="0">
                  <a:solidFill>
                    <a:schemeClr val="bg1"/>
                  </a:solidFill>
                  <a:latin typeface="+mn-lt"/>
                  <a:ea typeface="+mn-ea"/>
                  <a:cs typeface="+mn-ea"/>
                  <a:sym typeface="+mn-lt"/>
                </a:rPr>
                <a:t>医学</a:t>
              </a:r>
              <a:endParaRPr lang="en-US" altLang="zh-CN" sz="1400" dirty="0">
                <a:solidFill>
                  <a:schemeClr val="bg1"/>
                </a:solidFill>
                <a:latin typeface="+mn-lt"/>
                <a:ea typeface="+mn-ea"/>
                <a:cs typeface="+mn-ea"/>
                <a:sym typeface="+mn-lt"/>
              </a:endParaRPr>
            </a:p>
          </p:txBody>
        </p:sp>
      </p:grpSp>
      <p:grpSp>
        <p:nvGrpSpPr>
          <p:cNvPr id="31" name="Group 65"/>
          <p:cNvGrpSpPr>
            <a:grpSpLocks/>
          </p:cNvGrpSpPr>
          <p:nvPr/>
        </p:nvGrpSpPr>
        <p:grpSpPr bwMode="auto">
          <a:xfrm>
            <a:off x="3544888" y="2122488"/>
            <a:ext cx="1620837" cy="1620837"/>
            <a:chOff x="2348" y="1444"/>
            <a:chExt cx="1021" cy="1021"/>
          </a:xfrm>
        </p:grpSpPr>
        <p:grpSp>
          <p:nvGrpSpPr>
            <p:cNvPr id="9237" name="组合 31"/>
            <p:cNvGrpSpPr>
              <a:grpSpLocks noChangeAspect="1"/>
            </p:cNvGrpSpPr>
            <p:nvPr/>
          </p:nvGrpSpPr>
          <p:grpSpPr bwMode="auto">
            <a:xfrm>
              <a:off x="2348" y="1444"/>
              <a:ext cx="1021" cy="1021"/>
              <a:chOff x="3783343" y="1838185"/>
              <a:chExt cx="1444904" cy="1444905"/>
            </a:xfrm>
          </p:grpSpPr>
          <p:sp>
            <p:nvSpPr>
              <p:cNvPr id="34" name="Oval 93"/>
              <p:cNvSpPr>
                <a:spLocks noChangeArrowheads="1"/>
              </p:cNvSpPr>
              <p:nvPr/>
            </p:nvSpPr>
            <p:spPr bwMode="auto">
              <a:xfrm>
                <a:off x="3783343" y="1838185"/>
                <a:ext cx="1444904" cy="1444905"/>
              </a:xfrm>
              <a:prstGeom prst="ellipse">
                <a:avLst/>
              </a:prstGeom>
              <a:gradFill rotWithShape="1">
                <a:gsLst>
                  <a:gs pos="0">
                    <a:schemeClr val="bg2"/>
                  </a:gs>
                  <a:gs pos="100000">
                    <a:schemeClr val="bg2">
                      <a:gamma/>
                      <a:shade val="46275"/>
                      <a:invGamma/>
                    </a:schemeClr>
                  </a:gs>
                </a:gsLst>
                <a:lin ang="2700000" scaled="1"/>
              </a:gradFill>
              <a:ln w="9525" algn="ctr">
                <a:noFill/>
                <a:round/>
                <a:headEnd/>
                <a:tailEnd/>
              </a:ln>
            </p:spPr>
            <p:txBody>
              <a:bodyPr anchor="ctr"/>
              <a:lstStyle/>
              <a:p>
                <a:pPr fontAlgn="auto">
                  <a:spcBef>
                    <a:spcPts val="0"/>
                  </a:spcBef>
                  <a:spcAft>
                    <a:spcPts val="0"/>
                  </a:spcAft>
                  <a:defRPr/>
                </a:pPr>
                <a:endParaRPr lang="zh-CN" altLang="en-US" sz="1800">
                  <a:latin typeface="+mn-lt"/>
                  <a:ea typeface="+mn-ea"/>
                  <a:cs typeface="+mn-ea"/>
                  <a:sym typeface="+mn-lt"/>
                </a:endParaRPr>
              </a:p>
            </p:txBody>
          </p:sp>
          <p:grpSp>
            <p:nvGrpSpPr>
              <p:cNvPr id="9240" name="Oval 94"/>
              <p:cNvGrpSpPr>
                <a:grpSpLocks noChangeAspect="1"/>
              </p:cNvGrpSpPr>
              <p:nvPr/>
            </p:nvGrpSpPr>
            <p:grpSpPr bwMode="auto">
              <a:xfrm>
                <a:off x="3824327" y="1870564"/>
                <a:ext cx="1282497" cy="1282498"/>
                <a:chOff x="3773424" y="2328672"/>
                <a:chExt cx="1438656" cy="1438656"/>
              </a:xfrm>
            </p:grpSpPr>
            <p:pic>
              <p:nvPicPr>
                <p:cNvPr id="9241" name="Oval 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424" y="2328672"/>
                  <a:ext cx="1438656" cy="14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38"/>
                <p:cNvSpPr txBox="1">
                  <a:spLocks noChangeArrowheads="1"/>
                </p:cNvSpPr>
                <p:nvPr/>
              </p:nvSpPr>
              <p:spPr bwMode="auto">
                <a:xfrm>
                  <a:off x="3997325" y="2549526"/>
                  <a:ext cx="987426" cy="98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eaLnBrk="0" hangingPunct="0">
                    <a:defRPr>
                      <a:solidFill>
                        <a:schemeClr val="tx1"/>
                      </a:solidFill>
                      <a:latin typeface="Arial" charset="0"/>
                      <a:ea typeface="宋体" charset="-122"/>
                    </a:defRPr>
                  </a:lvl1pPr>
                  <a:lvl2pPr marL="742950" indent="-285750" algn="ctr" eaLnBrk="0" hangingPunct="0">
                    <a:defRPr>
                      <a:solidFill>
                        <a:schemeClr val="tx1"/>
                      </a:solidFill>
                      <a:latin typeface="Arial" charset="0"/>
                      <a:ea typeface="宋体" charset="-122"/>
                    </a:defRPr>
                  </a:lvl2pPr>
                  <a:lvl3pPr marL="1143000" indent="-228600" algn="ctr" eaLnBrk="0" hangingPunct="0">
                    <a:defRPr>
                      <a:solidFill>
                        <a:schemeClr val="tx1"/>
                      </a:solidFill>
                      <a:latin typeface="Arial" charset="0"/>
                      <a:ea typeface="宋体" charset="-122"/>
                    </a:defRPr>
                  </a:lvl3pPr>
                  <a:lvl4pPr marL="1600200" indent="-228600" algn="ctr" eaLnBrk="0" hangingPunct="0">
                    <a:defRPr>
                      <a:solidFill>
                        <a:schemeClr val="tx1"/>
                      </a:solidFill>
                      <a:latin typeface="Arial" charset="0"/>
                      <a:ea typeface="宋体" charset="-122"/>
                    </a:defRPr>
                  </a:lvl4pPr>
                  <a:lvl5pPr marL="2057400" indent="-228600" algn="ctr"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defRPr/>
                  </a:pPr>
                  <a:endParaRPr lang="zh-CN" altLang="en-US" sz="1800">
                    <a:latin typeface="+mn-lt"/>
                    <a:ea typeface="+mn-ea"/>
                    <a:cs typeface="+mn-ea"/>
                    <a:sym typeface="+mn-lt"/>
                  </a:endParaRPr>
                </a:p>
              </p:txBody>
            </p:sp>
          </p:grpSp>
        </p:grpSp>
        <p:sp>
          <p:nvSpPr>
            <p:cNvPr id="33" name="Text Box 18"/>
            <p:cNvSpPr txBox="1">
              <a:spLocks noChangeArrowheads="1"/>
            </p:cNvSpPr>
            <p:nvPr/>
          </p:nvSpPr>
          <p:spPr bwMode="gray">
            <a:xfrm>
              <a:off x="2451" y="1772"/>
              <a:ext cx="811" cy="368"/>
            </a:xfrm>
            <a:prstGeom prst="rect">
              <a:avLst/>
            </a:prstGeom>
            <a:noFill/>
            <a:ln w="9525" algn="ctr">
              <a:noFill/>
              <a:miter lim="800000"/>
              <a:headEnd/>
              <a:tailEnd/>
            </a:ln>
          </p:spPr>
          <p:txBody>
            <a:bodyPr>
              <a:spAutoFit/>
            </a:bodyPr>
            <a:lstStyle/>
            <a:p>
              <a:pPr algn="ctr">
                <a:spcBef>
                  <a:spcPct val="50000"/>
                </a:spcBef>
                <a:defRPr/>
              </a:pPr>
              <a:r>
                <a:rPr lang="zh-CN" altLang="en-US" sz="1600" dirty="0">
                  <a:solidFill>
                    <a:schemeClr val="bg1">
                      <a:lumMod val="95000"/>
                    </a:schemeClr>
                  </a:solidFill>
                  <a:latin typeface="+mn-lt"/>
                  <a:ea typeface="+mn-ea"/>
                  <a:cs typeface="+mn-ea"/>
                  <a:sym typeface="+mn-lt"/>
                </a:rPr>
                <a:t>医学大数据知识工程</a:t>
              </a:r>
            </a:p>
          </p:txBody>
        </p:sp>
      </p:grpSp>
      <p:sp>
        <p:nvSpPr>
          <p:cNvPr id="38" name="TextBox 37"/>
          <p:cNvSpPr txBox="1">
            <a:spLocks noChangeArrowheads="1"/>
          </p:cNvSpPr>
          <p:nvPr/>
        </p:nvSpPr>
        <p:spPr bwMode="auto">
          <a:xfrm>
            <a:off x="149225" y="4652963"/>
            <a:ext cx="89439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buFont typeface="-봄IIB" pitchFamily="18" charset="-127"/>
              <a:buAutoNum type="arabicParenR"/>
            </a:pPr>
            <a:r>
              <a:rPr lang="en-US" altLang="zh-CN" sz="1400">
                <a:latin typeface="Tahoma" pitchFamily="34" charset="0"/>
                <a:cs typeface="Tahoma" pitchFamily="34" charset="0"/>
              </a:rPr>
              <a:t>Weston, A. D. &amp; Hood, L. Systems biology, proteomics, and the future of health care: toward predictive, preventative, and personalized medicine. </a:t>
            </a:r>
            <a:r>
              <a:rPr lang="en-US" altLang="zh-CN" sz="1400" i="1">
                <a:latin typeface="Tahoma" pitchFamily="34" charset="0"/>
                <a:cs typeface="Tahoma" pitchFamily="34" charset="0"/>
              </a:rPr>
              <a:t>J. Proteome Res.</a:t>
            </a:r>
            <a:r>
              <a:rPr lang="en-US" altLang="zh-CN" sz="1400">
                <a:latin typeface="Tahoma" pitchFamily="34" charset="0"/>
                <a:cs typeface="Tahoma" pitchFamily="34" charset="0"/>
              </a:rPr>
              <a:t> 3, 179–196 (2004).</a:t>
            </a:r>
          </a:p>
          <a:p>
            <a:pPr eaLnBrk="1" hangingPunct="1">
              <a:buFont typeface="-봄IIB" pitchFamily="18" charset="-127"/>
              <a:buAutoNum type="arabicParenR"/>
            </a:pPr>
            <a:r>
              <a:rPr lang="en-US" altLang="zh-CN" sz="1400">
                <a:latin typeface="Tahoma" pitchFamily="34" charset="0"/>
                <a:cs typeface="Tahoma" pitchFamily="34" charset="0"/>
              </a:rPr>
              <a:t>Auffray C, Charron D, Hood L. Predictive, preventive, personalized and participatory medicine: back to the future. </a:t>
            </a:r>
            <a:r>
              <a:rPr lang="en-US" altLang="zh-CN" sz="1400" i="1">
                <a:latin typeface="Tahoma" pitchFamily="34" charset="0"/>
                <a:cs typeface="Tahoma" pitchFamily="34" charset="0"/>
              </a:rPr>
              <a:t>Genome Med</a:t>
            </a:r>
            <a:r>
              <a:rPr lang="en-US" altLang="zh-CN" sz="1400">
                <a:latin typeface="Tahoma" pitchFamily="34" charset="0"/>
                <a:cs typeface="Tahoma" pitchFamily="34" charset="0"/>
              </a:rPr>
              <a:t>, 2010, 2(8): 57.	</a:t>
            </a:r>
          </a:p>
          <a:p>
            <a:pPr eaLnBrk="1" hangingPunct="1">
              <a:buFont typeface="-봄IIB" pitchFamily="18" charset="-127"/>
              <a:buAutoNum type="arabicParenR"/>
            </a:pPr>
            <a:r>
              <a:rPr lang="en-US" altLang="zh-CN" sz="1400">
                <a:latin typeface="Tahoma" pitchFamily="34" charset="0"/>
                <a:cs typeface="Tahoma" pitchFamily="34" charset="0"/>
              </a:rPr>
              <a:t>Hood L, Friend S H. Predictive, personalized, preventive, participatory (P4) cancer medicine. </a:t>
            </a:r>
            <a:r>
              <a:rPr lang="en-US" altLang="zh-CN" sz="1400" i="1">
                <a:latin typeface="Tahoma" pitchFamily="34" charset="0"/>
                <a:cs typeface="Tahoma" pitchFamily="34" charset="0"/>
              </a:rPr>
              <a:t>Nature Reviews Clinical Oncology</a:t>
            </a:r>
            <a:r>
              <a:rPr lang="en-US" altLang="zh-CN" sz="1400">
                <a:latin typeface="Tahoma" pitchFamily="34" charset="0"/>
                <a:cs typeface="Tahoma" pitchFamily="34" charset="0"/>
              </a:rPr>
              <a:t>, 2011, 8(3): 184-187.</a:t>
            </a:r>
          </a:p>
        </p:txBody>
      </p:sp>
      <p:sp>
        <p:nvSpPr>
          <p:cNvPr id="39" name="矩形 38"/>
          <p:cNvSpPr/>
          <p:nvPr/>
        </p:nvSpPr>
        <p:spPr>
          <a:xfrm>
            <a:off x="6440488" y="2711450"/>
            <a:ext cx="1449387" cy="646113"/>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p>
            <a:pPr algn="ctr">
              <a:spcBef>
                <a:spcPct val="50000"/>
              </a:spcBef>
              <a:defRPr/>
            </a:pPr>
            <a:r>
              <a:rPr lang="en-US" altLang="zh-CN">
                <a:solidFill>
                  <a:srgbClr val="000000"/>
                </a:solidFill>
                <a:latin typeface="Tahoma" pitchFamily="34" charset="0"/>
                <a:ea typeface="Gulim" pitchFamily="34" charset="-127"/>
                <a:cs typeface="Tahoma" pitchFamily="34" charset="0"/>
              </a:rPr>
              <a:t>Participatory</a:t>
            </a:r>
            <a:br>
              <a:rPr lang="en-US" altLang="zh-CN">
                <a:solidFill>
                  <a:srgbClr val="000000"/>
                </a:solidFill>
                <a:latin typeface="Tahoma" pitchFamily="34" charset="0"/>
                <a:ea typeface="Gulim" pitchFamily="34" charset="-127"/>
                <a:cs typeface="Tahoma" pitchFamily="34" charset="0"/>
              </a:rPr>
            </a:br>
            <a:r>
              <a:rPr lang="en-US" altLang="zh-CN">
                <a:solidFill>
                  <a:srgbClr val="000000"/>
                </a:solidFill>
                <a:latin typeface="Tahoma" pitchFamily="34" charset="0"/>
                <a:ea typeface="Gulim" pitchFamily="34" charset="-127"/>
                <a:cs typeface="Tahoma" pitchFamily="34" charset="0"/>
              </a:rPr>
              <a:t>Medicine</a:t>
            </a:r>
            <a:endParaRPr lang="zh-CN" altLang="en-US">
              <a:solidFill>
                <a:srgbClr val="000000"/>
              </a:solidFill>
              <a:latin typeface="Tahoma" pitchFamily="34" charset="0"/>
            </a:endParaRPr>
          </a:p>
        </p:txBody>
      </p:sp>
      <p:sp>
        <p:nvSpPr>
          <p:cNvPr id="40" name="矩形 39"/>
          <p:cNvSpPr/>
          <p:nvPr/>
        </p:nvSpPr>
        <p:spPr>
          <a:xfrm>
            <a:off x="755650" y="2927350"/>
            <a:ext cx="1446213" cy="646113"/>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p>
            <a:pPr algn="ctr">
              <a:spcBef>
                <a:spcPct val="50000"/>
              </a:spcBef>
              <a:defRPr/>
            </a:pPr>
            <a:r>
              <a:rPr lang="en-US" altLang="zh-CN">
                <a:solidFill>
                  <a:srgbClr val="000000"/>
                </a:solidFill>
                <a:latin typeface="Tahoma" pitchFamily="34" charset="0"/>
                <a:ea typeface="Gulim" pitchFamily="34" charset="-127"/>
                <a:cs typeface="Tahoma" pitchFamily="34" charset="0"/>
              </a:rPr>
              <a:t>Personalized</a:t>
            </a:r>
            <a:br>
              <a:rPr lang="en-US" altLang="zh-CN">
                <a:solidFill>
                  <a:srgbClr val="000000"/>
                </a:solidFill>
                <a:latin typeface="Tahoma" pitchFamily="34" charset="0"/>
                <a:ea typeface="Gulim" pitchFamily="34" charset="-127"/>
                <a:cs typeface="Tahoma" pitchFamily="34" charset="0"/>
              </a:rPr>
            </a:br>
            <a:r>
              <a:rPr lang="en-US" altLang="zh-CN">
                <a:solidFill>
                  <a:srgbClr val="000000"/>
                </a:solidFill>
                <a:latin typeface="Tahoma" pitchFamily="34" charset="0"/>
                <a:ea typeface="Gulim" pitchFamily="34" charset="-127"/>
                <a:cs typeface="Tahoma" pitchFamily="34" charset="0"/>
              </a:rPr>
              <a:t> Medicine</a:t>
            </a:r>
            <a:endParaRPr lang="zh-CN" altLang="en-US">
              <a:solidFill>
                <a:srgbClr val="000000"/>
              </a:solidFill>
              <a:latin typeface="Tahoma" pitchFamily="34" charset="0"/>
              <a:ea typeface="Gulim" pitchFamily="34" charset="-127"/>
              <a:cs typeface="Tahoma" pitchFamily="34" charset="0"/>
            </a:endParaRPr>
          </a:p>
        </p:txBody>
      </p:sp>
      <p:sp>
        <p:nvSpPr>
          <p:cNvPr id="41" name="矩形 40"/>
          <p:cNvSpPr/>
          <p:nvPr/>
        </p:nvSpPr>
        <p:spPr>
          <a:xfrm>
            <a:off x="5091113" y="4799013"/>
            <a:ext cx="1244600" cy="646112"/>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p>
            <a:pPr algn="ctr">
              <a:spcBef>
                <a:spcPct val="50000"/>
              </a:spcBef>
              <a:defRPr/>
            </a:pPr>
            <a:r>
              <a:rPr lang="en-US" altLang="zh-CN">
                <a:solidFill>
                  <a:srgbClr val="000000"/>
                </a:solidFill>
                <a:latin typeface="Tahoma" pitchFamily="34" charset="0"/>
                <a:ea typeface="Gulim" pitchFamily="34" charset="-127"/>
                <a:cs typeface="Tahoma" pitchFamily="34" charset="0"/>
              </a:rPr>
              <a:t>Preventive</a:t>
            </a:r>
            <a:br>
              <a:rPr lang="en-US" altLang="zh-CN">
                <a:solidFill>
                  <a:srgbClr val="000000"/>
                </a:solidFill>
                <a:latin typeface="Tahoma" pitchFamily="34" charset="0"/>
                <a:ea typeface="Gulim" pitchFamily="34" charset="-127"/>
                <a:cs typeface="Tahoma" pitchFamily="34" charset="0"/>
              </a:rPr>
            </a:br>
            <a:r>
              <a:rPr lang="en-US" altLang="zh-CN">
                <a:solidFill>
                  <a:srgbClr val="000000"/>
                </a:solidFill>
                <a:latin typeface="Tahoma" pitchFamily="34" charset="0"/>
                <a:ea typeface="Gulim" pitchFamily="34" charset="-127"/>
                <a:cs typeface="Tahoma" pitchFamily="34" charset="0"/>
              </a:rPr>
              <a:t> Medicine</a:t>
            </a:r>
            <a:endParaRPr lang="zh-CN" altLang="en-US">
              <a:solidFill>
                <a:srgbClr val="000000"/>
              </a:solidFill>
              <a:latin typeface="Tahoma" pitchFamily="34" charset="0"/>
              <a:ea typeface="Gulim" pitchFamily="34" charset="-127"/>
              <a:cs typeface="Tahoma" pitchFamily="34" charset="0"/>
            </a:endParaRPr>
          </a:p>
        </p:txBody>
      </p:sp>
      <p:sp>
        <p:nvSpPr>
          <p:cNvPr id="42" name="矩形 41"/>
          <p:cNvSpPr/>
          <p:nvPr/>
        </p:nvSpPr>
        <p:spPr>
          <a:xfrm>
            <a:off x="1758950" y="1127125"/>
            <a:ext cx="1168400" cy="646113"/>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p>
            <a:pPr algn="ctr">
              <a:spcBef>
                <a:spcPct val="50000"/>
              </a:spcBef>
              <a:defRPr/>
            </a:pPr>
            <a:r>
              <a:rPr lang="en-US" altLang="zh-CN">
                <a:solidFill>
                  <a:srgbClr val="000000"/>
                </a:solidFill>
                <a:latin typeface="Tahoma" pitchFamily="34" charset="0"/>
                <a:ea typeface="Gulim" pitchFamily="34" charset="-127"/>
                <a:cs typeface="Tahoma" pitchFamily="34" charset="0"/>
              </a:rPr>
              <a:t>Predictive</a:t>
            </a:r>
            <a:br>
              <a:rPr lang="en-US" altLang="zh-CN">
                <a:solidFill>
                  <a:srgbClr val="000000"/>
                </a:solidFill>
                <a:latin typeface="Tahoma" pitchFamily="34" charset="0"/>
                <a:ea typeface="Gulim" pitchFamily="34" charset="-127"/>
                <a:cs typeface="Tahoma" pitchFamily="34" charset="0"/>
              </a:rPr>
            </a:br>
            <a:r>
              <a:rPr lang="en-US" altLang="zh-CN">
                <a:solidFill>
                  <a:srgbClr val="000000"/>
                </a:solidFill>
                <a:latin typeface="Tahoma" pitchFamily="34" charset="0"/>
                <a:ea typeface="Gulim" pitchFamily="34" charset="-127"/>
                <a:cs typeface="Tahoma" pitchFamily="34" charset="0"/>
              </a:rPr>
              <a:t> Medicine</a:t>
            </a:r>
            <a:endParaRPr lang="zh-CN" altLang="en-US">
              <a:solidFill>
                <a:srgbClr val="000000"/>
              </a:solidFill>
              <a:latin typeface="Tahoma" pitchFamily="34" charset="0"/>
              <a:ea typeface="Gulim" pitchFamily="34" charset="-127"/>
              <a:cs typeface="Tahoma" pitchFamily="34" charset="0"/>
            </a:endParaRPr>
          </a:p>
        </p:txBody>
      </p:sp>
      <p:pic>
        <p:nvPicPr>
          <p:cNvPr id="43" name="Picture 1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575" y="1128713"/>
            <a:ext cx="1636713"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3" descr="AA026674"/>
          <p:cNvPicPr>
            <a:picLocks noChangeAspect="1" noChangeArrowheads="1"/>
          </p:cNvPicPr>
          <p:nvPr/>
        </p:nvPicPr>
        <p:blipFill>
          <a:blip r:embed="rId4">
            <a:extLst>
              <a:ext uri="{28A0092B-C50C-407E-A947-70E740481C1C}">
                <a14:useLocalDpi xmlns:a14="http://schemas.microsoft.com/office/drawing/2010/main" val="0"/>
              </a:ext>
            </a:extLst>
          </a:blip>
          <a:srcRect l="19781" t="9525" r="19781" b="9599"/>
          <a:stretch>
            <a:fillRect/>
          </a:stretch>
        </p:blipFill>
        <p:spPr bwMode="auto">
          <a:xfrm>
            <a:off x="6440488" y="3575050"/>
            <a:ext cx="960437" cy="1798638"/>
          </a:xfrm>
          <a:prstGeom prst="rect">
            <a:avLst/>
          </a:prstGeom>
          <a:solidFill>
            <a:schemeClr val="bg1"/>
          </a:solidFill>
          <a:ln w="9525">
            <a:solidFill>
              <a:schemeClr val="accent1"/>
            </a:solidFill>
            <a:miter lim="800000"/>
            <a:headEnd/>
            <a:tailEnd/>
          </a:ln>
          <a:effectLst>
            <a:outerShdw dist="107763" dir="2700000" algn="ctr" rotWithShape="0">
              <a:srgbClr val="808080">
                <a:alpha val="50000"/>
              </a:srgbClr>
            </a:outerShdw>
          </a:effectLst>
        </p:spPr>
      </p:pic>
      <p:pic>
        <p:nvPicPr>
          <p:cNvPr id="45" name="Picture 7" descr="MCj0309926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325" y="3605213"/>
            <a:ext cx="1927225" cy="1624012"/>
          </a:xfrm>
          <a:prstGeom prst="rect">
            <a:avLst/>
          </a:prstGeom>
          <a:noFill/>
          <a:ln w="9525">
            <a:solidFill>
              <a:schemeClr val="accent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46" name="Picture 6" descr="crystalball"/>
          <p:cNvPicPr>
            <a:picLocks noChangeAspect="1" noChangeArrowheads="1"/>
          </p:cNvPicPr>
          <p:nvPr/>
        </p:nvPicPr>
        <p:blipFill>
          <a:blip r:embed="rId6">
            <a:extLst>
              <a:ext uri="{28A0092B-C50C-407E-A947-70E740481C1C}">
                <a14:useLocalDpi xmlns:a14="http://schemas.microsoft.com/office/drawing/2010/main" val="0"/>
              </a:ext>
            </a:extLst>
          </a:blip>
          <a:srcRect l="8969" t="-1259" r="8969"/>
          <a:stretch>
            <a:fillRect/>
          </a:stretch>
        </p:blipFill>
        <p:spPr bwMode="auto">
          <a:xfrm>
            <a:off x="174625" y="1239838"/>
            <a:ext cx="1468438" cy="1190625"/>
          </a:xfrm>
          <a:prstGeom prst="rect">
            <a:avLst/>
          </a:prstGeom>
          <a:noFill/>
          <a:ln w="9525">
            <a:solidFill>
              <a:schemeClr val="accent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1"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 presetClass="path" presetSubtype="0" accel="50000" decel="50000" fill="hold" nodeType="withEffect">
                                  <p:stCondLst>
                                    <p:cond delay="0"/>
                                  </p:stCondLst>
                                  <p:childTnLst>
                                    <p:animMotion origin="layout" path="M -0.02622 0.003 C 0.04583 -0.04811 0.14027 -0.00208 0.18402 0.10892 C 0.22777 0.21855 0.20416 0.3506 0.13159 0.40009 C 0.05989 0.4512 -0.0342 0.4031 -0.07743 0.29417 C -0.12118 0.18409 -0.09861 0.05365 -0.02622 0.003 Z " pathEditMode="relative" rAng="-1669498" ptsTypes="fffff">
                                      <p:cBhvr>
                                        <p:cTn id="18" dur="2000" fill="hold"/>
                                        <p:tgtEl>
                                          <p:spTgt spid="21"/>
                                        </p:tgtEl>
                                        <p:attrNameLst>
                                          <p:attrName>ppt_x</p:attrName>
                                          <p:attrName>ppt_y</p:attrName>
                                        </p:attrNameLst>
                                      </p:cBhvr>
                                      <p:rCtr x="7969" y="19866"/>
                                    </p:animMotion>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 presetClass="path" presetSubtype="0" accel="50000" decel="50000" fill="hold" nodeType="withEffect">
                                  <p:stCondLst>
                                    <p:cond delay="0"/>
                                  </p:stCondLst>
                                  <p:childTnLst>
                                    <p:animMotion origin="layout" path="M -0.00642 -0.0407 C 0.01024 0.07285 -0.05538 0.18571 -0.15417 0.21138 C -0.25243 0.23289 -0.34497 0.16212 -0.36042 0.04903 C -0.37726 -0.06614 -0.31076 -0.17715 -0.21285 -0.20166 C -0.11337 -0.22548 -0.02135 -0.15564 -0.00642 -0.0407 Z " pathEditMode="relative" rAng="4760356" ptsTypes="fffff">
                                      <p:cBhvr>
                                        <p:cTn id="23" dur="2000" fill="hold"/>
                                        <p:tgtEl>
                                          <p:spTgt spid="11"/>
                                        </p:tgtEl>
                                        <p:attrNameLst>
                                          <p:attrName>ppt_x</p:attrName>
                                          <p:attrName>ppt_y</p:attrName>
                                        </p:attrNameLst>
                                      </p:cBhvr>
                                      <p:rCtr x="-17656" y="4533"/>
                                    </p:animMotion>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 presetClass="path" presetSubtype="0" accel="50000" decel="50000" fill="hold" nodeType="withEffect">
                                  <p:stCondLst>
                                    <p:cond delay="0"/>
                                  </p:stCondLst>
                                  <p:childTnLst>
                                    <p:animMotion origin="layout" path="M 0.0007 -0.02891 C -0.05937 0.05019 -0.16093 0.04672 -0.22743 -0.03977 C -0.29479 -0.12696 -0.29982 -0.26295 -0.24062 -0.34389 C -0.18229 -0.4246 -0.08003 -0.41905 -0.01388 -0.33302 C 0.05313 -0.24583 0.05903 -0.11101 0.0007 -0.02891 Z " pathEditMode="relative" rAng="8065042" ptsTypes="fffff">
                                      <p:cBhvr>
                                        <p:cTn id="28" dur="2000" fill="hold"/>
                                        <p:tgtEl>
                                          <p:spTgt spid="26"/>
                                        </p:tgtEl>
                                        <p:attrNameLst>
                                          <p:attrName>ppt_x</p:attrName>
                                          <p:attrName>ppt_y</p:attrName>
                                        </p:attrNameLst>
                                      </p:cBhvr>
                                      <p:rCtr x="-12135" y="-15726"/>
                                    </p:animMotion>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 presetClass="path" presetSubtype="0" accel="50000" decel="50000" fill="hold" nodeType="withEffect">
                                  <p:stCondLst>
                                    <p:cond delay="0"/>
                                  </p:stCondLst>
                                  <p:childTnLst>
                                    <p:animMotion origin="layout" path="M 0.00105 0.02451 C -0.00798 -0.08418 0.05938 -0.18479 0.15278 -0.19843 C 0.24549 -0.21161 0.32813 -0.13321 0.33629 -0.02521 C 0.34601 0.08487 0.27796 0.18339 0.18542 0.19704 C 0.09167 0.20883 0.00955 0.1339 0.00105 0.02451 Z " pathEditMode="relative" rAng="15825813" ptsTypes="fffff">
                                      <p:cBhvr>
                                        <p:cTn id="33" dur="2000" fill="hold"/>
                                        <p:tgtEl>
                                          <p:spTgt spid="16"/>
                                        </p:tgtEl>
                                        <p:attrNameLst>
                                          <p:attrName>ppt_x</p:attrName>
                                          <p:attrName>ppt_y</p:attrName>
                                        </p:attrNameLst>
                                      </p:cBhvr>
                                      <p:rCtr x="16771" y="-2521"/>
                                    </p:animMotion>
                                  </p:childTnLst>
                                </p:cTn>
                              </p:par>
                            </p:childTnLst>
                          </p:cTn>
                        </p:par>
                        <p:par>
                          <p:cTn id="34" fill="hold" nodeType="afterGroup">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4000"/>
                            </p:stCondLst>
                            <p:childTnLst>
                              <p:par>
                                <p:cTn id="41" presetID="26" presetClass="emph" presetSubtype="0" fill="hold" nodeType="afterEffect">
                                  <p:stCondLst>
                                    <p:cond delay="0"/>
                                  </p:stCondLst>
                                  <p:childTnLst>
                                    <p:animEffect transition="out" filter="fade">
                                      <p:cBhvr>
                                        <p:cTn id="42" dur="1000" tmFilter="0, 0; .2, .5; .8, .5; 1, 0"/>
                                        <p:tgtEl>
                                          <p:spTgt spid="21"/>
                                        </p:tgtEl>
                                      </p:cBhvr>
                                    </p:animEffect>
                                    <p:animScale>
                                      <p:cBhvr>
                                        <p:cTn id="43" dur="500" autoRev="1" fill="hold"/>
                                        <p:tgtEl>
                                          <p:spTgt spid="21"/>
                                        </p:tgtEl>
                                      </p:cBhvr>
                                      <p:by x="105000" y="105000"/>
                                    </p:animScale>
                                  </p:childTnLst>
                                </p:cTn>
                              </p:par>
                              <p:par>
                                <p:cTn id="44" presetID="26" presetClass="emph" presetSubtype="0" fill="hold" nodeType="withEffect">
                                  <p:stCondLst>
                                    <p:cond delay="0"/>
                                  </p:stCondLst>
                                  <p:childTnLst>
                                    <p:animEffect transition="out" filter="fade">
                                      <p:cBhvr>
                                        <p:cTn id="45" dur="1000" tmFilter="0, 0; .2, .5; .8, .5; 1, 0"/>
                                        <p:tgtEl>
                                          <p:spTgt spid="11"/>
                                        </p:tgtEl>
                                      </p:cBhvr>
                                    </p:animEffect>
                                    <p:animScale>
                                      <p:cBhvr>
                                        <p:cTn id="46" dur="500" autoRev="1" fill="hold"/>
                                        <p:tgtEl>
                                          <p:spTgt spid="11"/>
                                        </p:tgtEl>
                                      </p:cBhvr>
                                      <p:by x="105000" y="105000"/>
                                    </p:animScale>
                                  </p:childTnLst>
                                </p:cTn>
                              </p:par>
                              <p:par>
                                <p:cTn id="47" presetID="26" presetClass="emph" presetSubtype="0" fill="hold" nodeType="withEffect">
                                  <p:stCondLst>
                                    <p:cond delay="0"/>
                                  </p:stCondLst>
                                  <p:childTnLst>
                                    <p:animEffect transition="out" filter="fade">
                                      <p:cBhvr>
                                        <p:cTn id="48" dur="1000" tmFilter="0, 0; .2, .5; .8, .5; 1, 0"/>
                                        <p:tgtEl>
                                          <p:spTgt spid="26"/>
                                        </p:tgtEl>
                                      </p:cBhvr>
                                    </p:animEffect>
                                    <p:animScale>
                                      <p:cBhvr>
                                        <p:cTn id="49" dur="500" autoRev="1" fill="hold"/>
                                        <p:tgtEl>
                                          <p:spTgt spid="26"/>
                                        </p:tgtEl>
                                      </p:cBhvr>
                                      <p:by x="105000" y="105000"/>
                                    </p:animScale>
                                  </p:childTnLst>
                                </p:cTn>
                              </p:par>
                              <p:par>
                                <p:cTn id="50" presetID="26" presetClass="emph" presetSubtype="0" fill="hold" nodeType="withEffect">
                                  <p:stCondLst>
                                    <p:cond delay="0"/>
                                  </p:stCondLst>
                                  <p:childTnLst>
                                    <p:animEffect transition="out" filter="fade">
                                      <p:cBhvr>
                                        <p:cTn id="51" dur="1000" tmFilter="0, 0; .2, .5; .8, .5; 1, 0"/>
                                        <p:tgtEl>
                                          <p:spTgt spid="16"/>
                                        </p:tgtEl>
                                      </p:cBhvr>
                                    </p:animEffect>
                                    <p:animScale>
                                      <p:cBhvr>
                                        <p:cTn id="52" dur="500" autoRev="1" fill="hold"/>
                                        <p:tgtEl>
                                          <p:spTgt spid="16"/>
                                        </p:tgtEl>
                                      </p:cBhvr>
                                      <p:by x="105000" y="105000"/>
                                    </p:animScale>
                                  </p:childTnLst>
                                </p:cTn>
                              </p:par>
                            </p:childTnLst>
                          </p:cTn>
                        </p:par>
                        <p:par>
                          <p:cTn id="53" fill="hold" nodeType="afterGroup">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nodeType="afterGroup">
                            <p:stCondLst>
                              <p:cond delay="6000"/>
                            </p:stCondLst>
                            <p:childTnLst>
                              <p:par>
                                <p:cTn id="60" presetID="53" presetClass="entr" presetSubtype="16"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1000" fill="hold"/>
                                        <p:tgtEl>
                                          <p:spTgt spid="39"/>
                                        </p:tgtEl>
                                        <p:attrNameLst>
                                          <p:attrName>ppt_w</p:attrName>
                                        </p:attrNameLst>
                                      </p:cBhvr>
                                      <p:tavLst>
                                        <p:tav tm="0">
                                          <p:val>
                                            <p:fltVal val="0"/>
                                          </p:val>
                                        </p:tav>
                                        <p:tav tm="100000">
                                          <p:val>
                                            <p:strVal val="#ppt_w"/>
                                          </p:val>
                                        </p:tav>
                                      </p:tavLst>
                                    </p:anim>
                                    <p:anim calcmode="lin" valueType="num">
                                      <p:cBhvr>
                                        <p:cTn id="63" dur="1000" fill="hold"/>
                                        <p:tgtEl>
                                          <p:spTgt spid="39"/>
                                        </p:tgtEl>
                                        <p:attrNameLst>
                                          <p:attrName>ppt_h</p:attrName>
                                        </p:attrNameLst>
                                      </p:cBhvr>
                                      <p:tavLst>
                                        <p:tav tm="0">
                                          <p:val>
                                            <p:fltVal val="0"/>
                                          </p:val>
                                        </p:tav>
                                        <p:tav tm="100000">
                                          <p:val>
                                            <p:strVal val="#ppt_h"/>
                                          </p:val>
                                        </p:tav>
                                      </p:tavLst>
                                    </p:anim>
                                    <p:animEffect transition="in" filter="fade">
                                      <p:cBhvr>
                                        <p:cTn id="64" dur="1000"/>
                                        <p:tgtEl>
                                          <p:spTgt spid="39"/>
                                        </p:tgtEl>
                                      </p:cBhvr>
                                    </p:animEffect>
                                  </p:childTnLst>
                                </p:cTn>
                              </p:par>
                              <p:par>
                                <p:cTn id="65" presetID="42" presetClass="exit" presetSubtype="0" fill="hold" grpId="1" nodeType="withEffect">
                                  <p:stCondLst>
                                    <p:cond delay="500"/>
                                  </p:stCondLst>
                                  <p:childTnLst>
                                    <p:animEffect transition="out" filter="fade">
                                      <p:cBhvr>
                                        <p:cTn id="66" dur="1500"/>
                                        <p:tgtEl>
                                          <p:spTgt spid="38"/>
                                        </p:tgtEl>
                                      </p:cBhvr>
                                    </p:animEffect>
                                    <p:anim calcmode="lin" valueType="num">
                                      <p:cBhvr>
                                        <p:cTn id="67" dur="1500"/>
                                        <p:tgtEl>
                                          <p:spTgt spid="38"/>
                                        </p:tgtEl>
                                        <p:attrNameLst>
                                          <p:attrName>ppt_x</p:attrName>
                                        </p:attrNameLst>
                                      </p:cBhvr>
                                      <p:tavLst>
                                        <p:tav tm="0">
                                          <p:val>
                                            <p:strVal val="ppt_x"/>
                                          </p:val>
                                        </p:tav>
                                        <p:tav tm="100000">
                                          <p:val>
                                            <p:strVal val="ppt_x"/>
                                          </p:val>
                                        </p:tav>
                                      </p:tavLst>
                                    </p:anim>
                                    <p:anim calcmode="lin" valueType="num">
                                      <p:cBhvr>
                                        <p:cTn id="68" dur="1500"/>
                                        <p:tgtEl>
                                          <p:spTgt spid="38"/>
                                        </p:tgtEl>
                                        <p:attrNameLst>
                                          <p:attrName>ppt_y</p:attrName>
                                        </p:attrNameLst>
                                      </p:cBhvr>
                                      <p:tavLst>
                                        <p:tav tm="0">
                                          <p:val>
                                            <p:strVal val="ppt_y"/>
                                          </p:val>
                                        </p:tav>
                                        <p:tav tm="100000">
                                          <p:val>
                                            <p:strVal val="ppt_y+.1"/>
                                          </p:val>
                                        </p:tav>
                                      </p:tavLst>
                                    </p:anim>
                                    <p:set>
                                      <p:cBhvr>
                                        <p:cTn id="69" dur="1" fill="hold">
                                          <p:stCondLst>
                                            <p:cond delay="1499"/>
                                          </p:stCondLst>
                                        </p:cTn>
                                        <p:tgtEl>
                                          <p:spTgt spid="38"/>
                                        </p:tgtEl>
                                        <p:attrNameLst>
                                          <p:attrName>style.visibility</p:attrName>
                                        </p:attrNameLst>
                                      </p:cBhvr>
                                      <p:to>
                                        <p:strVal val="hidden"/>
                                      </p:to>
                                    </p:set>
                                  </p:childTnLst>
                                </p:cTn>
                              </p:par>
                              <p:par>
                                <p:cTn id="70" presetID="53" presetClass="entr" presetSubtype="16" fill="hold" grpId="0" nodeType="withEffect">
                                  <p:stCondLst>
                                    <p:cond delay="500"/>
                                  </p:stCondLst>
                                  <p:childTnLst>
                                    <p:set>
                                      <p:cBhvr>
                                        <p:cTn id="71" dur="1" fill="hold">
                                          <p:stCondLst>
                                            <p:cond delay="0"/>
                                          </p:stCondLst>
                                        </p:cTn>
                                        <p:tgtEl>
                                          <p:spTgt spid="41"/>
                                        </p:tgtEl>
                                        <p:attrNameLst>
                                          <p:attrName>style.visibility</p:attrName>
                                        </p:attrNameLst>
                                      </p:cBhvr>
                                      <p:to>
                                        <p:strVal val="visible"/>
                                      </p:to>
                                    </p:set>
                                    <p:anim calcmode="lin" valueType="num">
                                      <p:cBhvr>
                                        <p:cTn id="72" dur="1000" fill="hold"/>
                                        <p:tgtEl>
                                          <p:spTgt spid="41"/>
                                        </p:tgtEl>
                                        <p:attrNameLst>
                                          <p:attrName>ppt_w</p:attrName>
                                        </p:attrNameLst>
                                      </p:cBhvr>
                                      <p:tavLst>
                                        <p:tav tm="0">
                                          <p:val>
                                            <p:fltVal val="0"/>
                                          </p:val>
                                        </p:tav>
                                        <p:tav tm="100000">
                                          <p:val>
                                            <p:strVal val="#ppt_w"/>
                                          </p:val>
                                        </p:tav>
                                      </p:tavLst>
                                    </p:anim>
                                    <p:anim calcmode="lin" valueType="num">
                                      <p:cBhvr>
                                        <p:cTn id="73" dur="1000" fill="hold"/>
                                        <p:tgtEl>
                                          <p:spTgt spid="41"/>
                                        </p:tgtEl>
                                        <p:attrNameLst>
                                          <p:attrName>ppt_h</p:attrName>
                                        </p:attrNameLst>
                                      </p:cBhvr>
                                      <p:tavLst>
                                        <p:tav tm="0">
                                          <p:val>
                                            <p:fltVal val="0"/>
                                          </p:val>
                                        </p:tav>
                                        <p:tav tm="100000">
                                          <p:val>
                                            <p:strVal val="#ppt_h"/>
                                          </p:val>
                                        </p:tav>
                                      </p:tavLst>
                                    </p:anim>
                                    <p:animEffect transition="in" filter="fade">
                                      <p:cBhvr>
                                        <p:cTn id="74" dur="1000"/>
                                        <p:tgtEl>
                                          <p:spTgt spid="41"/>
                                        </p:tgtEl>
                                      </p:cBhvr>
                                    </p:animEffect>
                                  </p:childTnLst>
                                </p:cTn>
                              </p:par>
                            </p:childTnLst>
                          </p:cTn>
                        </p:par>
                        <p:par>
                          <p:cTn id="75" fill="hold" nodeType="afterGroup">
                            <p:stCondLst>
                              <p:cond delay="8000"/>
                            </p:stCondLst>
                            <p:childTnLst>
                              <p:par>
                                <p:cTn id="76" presetID="53" presetClass="entr" presetSubtype="16"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childTnLst>
                          </p:cTn>
                        </p:par>
                        <p:par>
                          <p:cTn id="81" fill="hold" nodeType="afterGroup">
                            <p:stCondLst>
                              <p:cond delay="85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10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animBg="1"/>
      <p:bldP spid="40" grpId="0" animBg="1"/>
      <p:bldP spid="41" grpId="0" animBg="1"/>
      <p:bldP spid="4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简介</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025" y="892175"/>
            <a:ext cx="3960813"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r>
              <a:rPr lang="zh-CN" altLang="en-US" dirty="0" smtClean="0"/>
              <a:t>普医系统</a:t>
            </a:r>
            <a:r>
              <a:rPr lang="en-US" altLang="zh-CN" dirty="0" smtClean="0"/>
              <a:t>-</a:t>
            </a:r>
            <a:r>
              <a:rPr lang="zh-CN" altLang="en-US" dirty="0" smtClean="0"/>
              <a:t>简介</a:t>
            </a:r>
          </a:p>
        </p:txBody>
      </p:sp>
      <p:sp>
        <p:nvSpPr>
          <p:cNvPr id="11267" name="Rectangle 3"/>
          <p:cNvSpPr>
            <a:spLocks noGrp="1" noChangeArrowheads="1"/>
          </p:cNvSpPr>
          <p:nvPr>
            <p:ph type="body" idx="4294967295"/>
          </p:nvPr>
        </p:nvSpPr>
        <p:spPr>
          <a:xfrm>
            <a:off x="395288" y="981075"/>
            <a:ext cx="8424862" cy="1295400"/>
          </a:xfrm>
        </p:spPr>
        <p:txBody>
          <a:bodyPr/>
          <a:lstStyle/>
          <a:p>
            <a:pPr latinLnBrk="0">
              <a:lnSpc>
                <a:spcPct val="90000"/>
              </a:lnSpc>
            </a:pPr>
            <a:r>
              <a:rPr lang="zh-CN" altLang="en-US" sz="2800" b="1" smtClean="0"/>
              <a:t>海量多源异构医疗健康数据中隐藏着丰富的医学领域知识。但目前利用医疗健康数据进行辅助决策支持方面的临床实践应用还处在探索阶段。</a:t>
            </a:r>
          </a:p>
        </p:txBody>
      </p:sp>
      <p:pic>
        <p:nvPicPr>
          <p:cNvPr id="389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5903913"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9" name="AutoShape 7"/>
          <p:cNvSpPr>
            <a:spLocks noChangeArrowheads="1"/>
          </p:cNvSpPr>
          <p:nvPr/>
        </p:nvSpPr>
        <p:spPr bwMode="auto">
          <a:xfrm>
            <a:off x="3276600" y="2205038"/>
            <a:ext cx="5543550" cy="1223962"/>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chemeClr val="bg1"/>
                </a:solidFill>
                <a:latin typeface="仿宋_GB2312" pitchFamily="49" charset="-122"/>
                <a:ea typeface="仿宋_GB2312" pitchFamily="49" charset="-122"/>
              </a:rPr>
              <a:t>如，分析电子病历可以发现最有</a:t>
            </a:r>
          </a:p>
          <a:p>
            <a:pPr algn="ctr"/>
            <a:r>
              <a:rPr lang="zh-CN" altLang="en-US" sz="2800">
                <a:solidFill>
                  <a:schemeClr val="bg1"/>
                </a:solidFill>
                <a:latin typeface="仿宋_GB2312" pitchFamily="49" charset="-122"/>
                <a:ea typeface="仿宋_GB2312" pitchFamily="49" charset="-122"/>
              </a:rPr>
              <a:t>成本效益的临床路径诊疗模式。</a:t>
            </a:r>
          </a:p>
        </p:txBody>
      </p:sp>
      <p:sp>
        <p:nvSpPr>
          <p:cNvPr id="38920" name="AutoShape 8"/>
          <p:cNvSpPr>
            <a:spLocks noChangeArrowheads="1"/>
          </p:cNvSpPr>
          <p:nvPr/>
        </p:nvSpPr>
        <p:spPr bwMode="auto">
          <a:xfrm>
            <a:off x="3276600" y="3789363"/>
            <a:ext cx="5688013" cy="1152525"/>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chemeClr val="bg1"/>
                </a:solidFill>
                <a:latin typeface="仿宋_GB2312" pitchFamily="49" charset="-122"/>
                <a:ea typeface="仿宋_GB2312" pitchFamily="49" charset="-122"/>
              </a:rPr>
              <a:t>可为医生提供临床决策支持，也可</a:t>
            </a:r>
          </a:p>
          <a:p>
            <a:pPr algn="ctr"/>
            <a:r>
              <a:rPr lang="zh-CN" altLang="en-US" sz="2800">
                <a:solidFill>
                  <a:schemeClr val="bg1"/>
                </a:solidFill>
                <a:latin typeface="仿宋_GB2312" pitchFamily="49" charset="-122"/>
                <a:ea typeface="仿宋_GB2312" pitchFamily="49" charset="-122"/>
              </a:rPr>
              <a:t>评价医生实施的临床路径是否规范。</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 calcmode="lin" valueType="num">
                                      <p:cBhvr additive="base">
                                        <p:cTn id="7" dur="500" fill="hold"/>
                                        <p:tgtEl>
                                          <p:spTgt spid="38918"/>
                                        </p:tgtEl>
                                        <p:attrNameLst>
                                          <p:attrName>ppt_x</p:attrName>
                                        </p:attrNameLst>
                                      </p:cBhvr>
                                      <p:tavLst>
                                        <p:tav tm="0">
                                          <p:val>
                                            <p:strVal val="#ppt_x"/>
                                          </p:val>
                                        </p:tav>
                                        <p:tav tm="100000">
                                          <p:val>
                                            <p:strVal val="#ppt_x"/>
                                          </p:val>
                                        </p:tav>
                                      </p:tavLst>
                                    </p:anim>
                                    <p:anim calcmode="lin" valueType="num">
                                      <p:cBhvr additive="base">
                                        <p:cTn id="8" dur="500" fill="hold"/>
                                        <p:tgtEl>
                                          <p:spTgt spid="389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8919"/>
                                        </p:tgtEl>
                                        <p:attrNameLst>
                                          <p:attrName>style.visibility</p:attrName>
                                        </p:attrNameLst>
                                      </p:cBhvr>
                                      <p:to>
                                        <p:strVal val="visible"/>
                                      </p:to>
                                    </p:set>
                                    <p:animEffect transition="in" filter="box(in)">
                                      <p:cBhvr>
                                        <p:cTn id="13" dur="500"/>
                                        <p:tgtEl>
                                          <p:spTgt spid="389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38920"/>
                                        </p:tgtEl>
                                        <p:attrNameLst>
                                          <p:attrName>style.visibility</p:attrName>
                                        </p:attrNameLst>
                                      </p:cBhvr>
                                      <p:to>
                                        <p:strVal val="visible"/>
                                      </p:to>
                                    </p:set>
                                    <p:animEffect transition="in" filter="checkerboard(across)">
                                      <p:cBhvr>
                                        <p:cTn id="18"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animBg="1"/>
      <p:bldP spid="389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简介</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939800"/>
            <a:ext cx="912495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 5"/>
          <p:cNvSpPr/>
          <p:nvPr/>
        </p:nvSpPr>
        <p:spPr bwMode="auto">
          <a:xfrm>
            <a:off x="7019925" y="1844675"/>
            <a:ext cx="1512888" cy="765175"/>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感冒</a:t>
            </a:r>
          </a:p>
        </p:txBody>
      </p:sp>
      <p:sp>
        <p:nvSpPr>
          <p:cNvPr id="7" name="云形 6"/>
          <p:cNvSpPr/>
          <p:nvPr/>
        </p:nvSpPr>
        <p:spPr bwMode="auto">
          <a:xfrm>
            <a:off x="5003800" y="3773488"/>
            <a:ext cx="3529013" cy="15113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好大夫在线</a:t>
            </a:r>
            <a:r>
              <a:rPr lang="en-US" altLang="zh-CN" b="1" dirty="0">
                <a:latin typeface="宋体" panose="02010600030101010101" pitchFamily="2" charset="-122"/>
                <a:ea typeface="宋体" panose="02010600030101010101" pitchFamily="2" charset="-122"/>
              </a:rPr>
              <a:t>_</a:t>
            </a:r>
            <a:r>
              <a:rPr lang="zh-CN" altLang="en-US" b="1" dirty="0">
                <a:latin typeface="宋体" panose="02010600030101010101" pitchFamily="2" charset="-122"/>
                <a:ea typeface="宋体" panose="02010600030101010101" pitchFamily="2" charset="-122"/>
              </a:rPr>
              <a:t>中国最大的医疗网站</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简介</a:t>
            </a: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923925"/>
            <a:ext cx="913447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云形 6"/>
          <p:cNvSpPr/>
          <p:nvPr/>
        </p:nvSpPr>
        <p:spPr bwMode="auto">
          <a:xfrm>
            <a:off x="7019925" y="1844675"/>
            <a:ext cx="1512888" cy="765175"/>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感冒</a:t>
            </a:r>
          </a:p>
        </p:txBody>
      </p:sp>
      <p:sp>
        <p:nvSpPr>
          <p:cNvPr id="8" name="云形 7"/>
          <p:cNvSpPr/>
          <p:nvPr/>
        </p:nvSpPr>
        <p:spPr bwMode="auto">
          <a:xfrm>
            <a:off x="5003800" y="3773488"/>
            <a:ext cx="3529013" cy="15113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寻医问药网</a:t>
            </a:r>
            <a:r>
              <a:rPr lang="en-US" altLang="zh-CN" b="1" dirty="0">
                <a:latin typeface="宋体" panose="02010600030101010101" pitchFamily="2" charset="-122"/>
                <a:ea typeface="宋体" panose="02010600030101010101" pitchFamily="2" charset="-122"/>
              </a:rPr>
              <a:t>_</a:t>
            </a:r>
            <a:r>
              <a:rPr lang="zh-CN" altLang="en-US" b="1" dirty="0">
                <a:latin typeface="宋体" panose="02010600030101010101" pitchFamily="2" charset="-122"/>
                <a:ea typeface="宋体" panose="02010600030101010101" pitchFamily="2" charset="-122"/>
              </a:rPr>
              <a:t>中国第一健康服务网</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简介</a:t>
            </a: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908050"/>
            <a:ext cx="9142412" cy="487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云形 5"/>
          <p:cNvSpPr/>
          <p:nvPr/>
        </p:nvSpPr>
        <p:spPr bwMode="auto">
          <a:xfrm>
            <a:off x="7019925" y="1844675"/>
            <a:ext cx="1512888" cy="765175"/>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感冒</a:t>
            </a:r>
          </a:p>
        </p:txBody>
      </p:sp>
      <p:sp>
        <p:nvSpPr>
          <p:cNvPr id="7" name="云形 6"/>
          <p:cNvSpPr/>
          <p:nvPr/>
        </p:nvSpPr>
        <p:spPr bwMode="auto">
          <a:xfrm>
            <a:off x="6443663" y="4203700"/>
            <a:ext cx="2449512" cy="1023938"/>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zh-CN" altLang="en-US" b="1" dirty="0">
                <a:latin typeface="宋体" panose="02010600030101010101" pitchFamily="2" charset="-122"/>
                <a:ea typeface="宋体" panose="02010600030101010101" pitchFamily="2" charset="-122"/>
              </a:rPr>
              <a:t>百度健康</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89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同侧圆角矩形 11"/>
          <p:cNvSpPr/>
          <p:nvPr/>
        </p:nvSpPr>
        <p:spPr>
          <a:xfrm rot="16200000" flipV="1">
            <a:off x="4707953" y="-98001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11" name="同侧圆角矩形 10"/>
          <p:cNvSpPr/>
          <p:nvPr/>
        </p:nvSpPr>
        <p:spPr>
          <a:xfrm rot="16200000">
            <a:off x="1401165" y="1416323"/>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13" name="矩形 12"/>
          <p:cNvSpPr/>
          <p:nvPr/>
        </p:nvSpPr>
        <p:spPr>
          <a:xfrm>
            <a:off x="2227484" y="1557581"/>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大数据的起源</a:t>
            </a:r>
            <a:endParaRPr lang="zh-CN" altLang="en-US" sz="2400" b="1" dirty="0">
              <a:solidFill>
                <a:schemeClr val="tx2"/>
              </a:solidFill>
              <a:latin typeface="黑体" pitchFamily="49" charset="-122"/>
              <a:ea typeface="黑体" pitchFamily="49" charset="-122"/>
            </a:endParaRPr>
          </a:p>
        </p:txBody>
      </p:sp>
      <p:sp>
        <p:nvSpPr>
          <p:cNvPr id="14" name="矩形 13"/>
          <p:cNvSpPr>
            <a:spLocks noChangeArrowheads="1"/>
          </p:cNvSpPr>
          <p:nvPr/>
        </p:nvSpPr>
        <p:spPr bwMode="auto">
          <a:xfrm>
            <a:off x="1547817" y="1608559"/>
            <a:ext cx="340157" cy="461665"/>
          </a:xfrm>
          <a:prstGeom prst="rect">
            <a:avLst/>
          </a:prstGeom>
          <a:noFill/>
          <a:ln w="9525">
            <a:noFill/>
            <a:miter lim="800000"/>
            <a:headEnd/>
            <a:tailEnd/>
          </a:ln>
        </p:spPr>
        <p:txBody>
          <a:bodyPr wrap="none">
            <a:spAutoFit/>
          </a:bodyPr>
          <a:lstStyle/>
          <a:p>
            <a:pPr algn="ctr"/>
            <a:r>
              <a:rPr lang="en-US" altLang="zh-CN" sz="2400" b="1" dirty="0">
                <a:solidFill>
                  <a:schemeClr val="accent2">
                    <a:lumMod val="50000"/>
                  </a:schemeClr>
                </a:solidFill>
                <a:latin typeface="黑体" pitchFamily="49" charset="-122"/>
                <a:ea typeface="黑体" pitchFamily="49" charset="-122"/>
              </a:rPr>
              <a:t>1</a:t>
            </a:r>
            <a:endParaRPr lang="ko-KR" altLang="en-US" sz="2400" b="1" dirty="0">
              <a:solidFill>
                <a:schemeClr val="accent2">
                  <a:lumMod val="50000"/>
                </a:schemeClr>
              </a:solidFill>
              <a:latin typeface="黑体" pitchFamily="49" charset="-122"/>
              <a:ea typeface="黑体" pitchFamily="49" charset="-122"/>
            </a:endParaRPr>
          </a:p>
        </p:txBody>
      </p:sp>
      <p:sp>
        <p:nvSpPr>
          <p:cNvPr id="16406" name="标题 1"/>
          <p:cNvSpPr>
            <a:spLocks noGrp="1"/>
          </p:cNvSpPr>
          <p:nvPr>
            <p:ph type="title"/>
          </p:nvPr>
        </p:nvSpPr>
        <p:spPr>
          <a:xfrm>
            <a:off x="457200" y="123825"/>
            <a:ext cx="8229600" cy="661988"/>
          </a:xfrm>
        </p:spPr>
        <p:txBody>
          <a:bodyPr/>
          <a:lstStyle/>
          <a:p>
            <a:r>
              <a:rPr lang="zh-CN" altLang="en-US" dirty="0" smtClean="0">
                <a:latin typeface="黑体" pitchFamily="49" charset="-122"/>
                <a:ea typeface="黑体" pitchFamily="49" charset="-122"/>
              </a:rPr>
              <a:t>提纲</a:t>
            </a:r>
            <a:r>
              <a:rPr lang="zh-CN" altLang="en-US" dirty="0" smtClean="0">
                <a:latin typeface="Palatino Linotype" pitchFamily="18" charset="0"/>
                <a:ea typeface="黑体" pitchFamily="49" charset="-122"/>
              </a:rPr>
              <a:t>（</a:t>
            </a:r>
            <a:r>
              <a:rPr lang="en-US" altLang="zh-CN" dirty="0" smtClean="0">
                <a:latin typeface="Palatino Linotype" pitchFamily="18" charset="0"/>
                <a:ea typeface="黑体" pitchFamily="49" charset="-122"/>
              </a:rPr>
              <a:t>Outlines</a:t>
            </a:r>
            <a:r>
              <a:rPr lang="zh-CN" altLang="en-US" dirty="0" smtClean="0">
                <a:latin typeface="Palatino Linotype" pitchFamily="18" charset="0"/>
                <a:ea typeface="黑体" pitchFamily="49" charset="-122"/>
              </a:rPr>
              <a:t>）</a:t>
            </a:r>
          </a:p>
        </p:txBody>
      </p:sp>
      <p:grpSp>
        <p:nvGrpSpPr>
          <p:cNvPr id="4" name="组合 3"/>
          <p:cNvGrpSpPr/>
          <p:nvPr/>
        </p:nvGrpSpPr>
        <p:grpSpPr>
          <a:xfrm>
            <a:off x="1259633" y="2276872"/>
            <a:ext cx="6550025" cy="565989"/>
            <a:chOff x="1259633" y="2331624"/>
            <a:chExt cx="6550025" cy="565989"/>
          </a:xfrm>
        </p:grpSpPr>
        <p:sp>
          <p:nvSpPr>
            <p:cNvPr id="29" name="同侧圆角矩形 28"/>
            <p:cNvSpPr/>
            <p:nvPr/>
          </p:nvSpPr>
          <p:spPr>
            <a:xfrm rot="16200000">
              <a:off x="1400102" y="2191155"/>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0" name="同侧圆角矩形 29"/>
            <p:cNvSpPr/>
            <p:nvPr/>
          </p:nvSpPr>
          <p:spPr>
            <a:xfrm rot="16200000" flipV="1">
              <a:off x="4706890" y="-205180"/>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1" name="矩形 30"/>
            <p:cNvSpPr/>
            <p:nvPr/>
          </p:nvSpPr>
          <p:spPr>
            <a:xfrm>
              <a:off x="2226421" y="2332413"/>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大数据的特征</a:t>
              </a:r>
              <a:endParaRPr lang="zh-CN" altLang="en-US" sz="2400" b="1" dirty="0">
                <a:solidFill>
                  <a:schemeClr val="tx2"/>
                </a:solidFill>
                <a:latin typeface="黑体" pitchFamily="49" charset="-122"/>
                <a:ea typeface="黑体" pitchFamily="49" charset="-122"/>
              </a:endParaRPr>
            </a:p>
          </p:txBody>
        </p:sp>
        <p:sp>
          <p:nvSpPr>
            <p:cNvPr id="32" name="矩形 31"/>
            <p:cNvSpPr>
              <a:spLocks noChangeArrowheads="1"/>
            </p:cNvSpPr>
            <p:nvPr/>
          </p:nvSpPr>
          <p:spPr bwMode="auto">
            <a:xfrm>
              <a:off x="1546754" y="2383391"/>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2</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5" name="组合 4"/>
          <p:cNvGrpSpPr/>
          <p:nvPr/>
        </p:nvGrpSpPr>
        <p:grpSpPr>
          <a:xfrm>
            <a:off x="1259633" y="2996952"/>
            <a:ext cx="6550025" cy="565989"/>
            <a:chOff x="1259633" y="2997140"/>
            <a:chExt cx="6550025" cy="565989"/>
          </a:xfrm>
        </p:grpSpPr>
        <p:sp>
          <p:nvSpPr>
            <p:cNvPr id="33" name="同侧圆角矩形 32"/>
            <p:cNvSpPr/>
            <p:nvPr/>
          </p:nvSpPr>
          <p:spPr>
            <a:xfrm rot="16200000">
              <a:off x="1400102" y="2856671"/>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4" name="同侧圆角矩形 33"/>
            <p:cNvSpPr/>
            <p:nvPr/>
          </p:nvSpPr>
          <p:spPr>
            <a:xfrm rot="16200000" flipV="1">
              <a:off x="4706890" y="460336"/>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5" name="矩形 34"/>
            <p:cNvSpPr/>
            <p:nvPr/>
          </p:nvSpPr>
          <p:spPr>
            <a:xfrm>
              <a:off x="2226421" y="2997929"/>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大数据处理框架</a:t>
              </a:r>
              <a:endParaRPr lang="zh-CN" altLang="en-US" sz="2400" b="1" dirty="0">
                <a:solidFill>
                  <a:schemeClr val="tx2"/>
                </a:solidFill>
                <a:latin typeface="黑体" pitchFamily="49" charset="-122"/>
                <a:ea typeface="黑体" pitchFamily="49" charset="-122"/>
              </a:endParaRPr>
            </a:p>
          </p:txBody>
        </p:sp>
        <p:sp>
          <p:nvSpPr>
            <p:cNvPr id="36" name="矩形 35"/>
            <p:cNvSpPr>
              <a:spLocks noChangeArrowheads="1"/>
            </p:cNvSpPr>
            <p:nvPr/>
          </p:nvSpPr>
          <p:spPr bwMode="auto">
            <a:xfrm>
              <a:off x="1546754" y="3048907"/>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3</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6" name="组合 5"/>
          <p:cNvGrpSpPr/>
          <p:nvPr/>
        </p:nvGrpSpPr>
        <p:grpSpPr>
          <a:xfrm>
            <a:off x="1261716" y="3717032"/>
            <a:ext cx="6550025" cy="565989"/>
            <a:chOff x="1261716" y="3663691"/>
            <a:chExt cx="6550025" cy="565989"/>
          </a:xfrm>
        </p:grpSpPr>
        <p:sp>
          <p:nvSpPr>
            <p:cNvPr id="37" name="同侧圆角矩形 36"/>
            <p:cNvSpPr/>
            <p:nvPr/>
          </p:nvSpPr>
          <p:spPr>
            <a:xfrm rot="16200000">
              <a:off x="1402185" y="352322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38" name="同侧圆角矩形 37"/>
            <p:cNvSpPr/>
            <p:nvPr/>
          </p:nvSpPr>
          <p:spPr>
            <a:xfrm rot="16200000" flipV="1">
              <a:off x="4708973" y="112688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39" name="矩形 38"/>
            <p:cNvSpPr/>
            <p:nvPr/>
          </p:nvSpPr>
          <p:spPr>
            <a:xfrm>
              <a:off x="2228504" y="366448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流数据处理</a:t>
              </a:r>
              <a:endParaRPr lang="zh-CN" altLang="en-US" sz="2400" b="1" dirty="0">
                <a:solidFill>
                  <a:schemeClr val="tx2"/>
                </a:solidFill>
                <a:latin typeface="黑体" pitchFamily="49" charset="-122"/>
                <a:ea typeface="黑体" pitchFamily="49" charset="-122"/>
              </a:endParaRPr>
            </a:p>
          </p:txBody>
        </p:sp>
        <p:sp>
          <p:nvSpPr>
            <p:cNvPr id="40" name="矩形 39"/>
            <p:cNvSpPr>
              <a:spLocks noChangeArrowheads="1"/>
            </p:cNvSpPr>
            <p:nvPr/>
          </p:nvSpPr>
          <p:spPr bwMode="auto">
            <a:xfrm>
              <a:off x="1548837" y="371545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4</a:t>
              </a:r>
              <a:endParaRPr lang="ko-KR" altLang="en-US" sz="2400" b="1" dirty="0">
                <a:solidFill>
                  <a:schemeClr val="accent2">
                    <a:lumMod val="50000"/>
                  </a:schemeClr>
                </a:solidFill>
                <a:latin typeface="黑体" pitchFamily="49" charset="-122"/>
                <a:ea typeface="黑体" pitchFamily="49" charset="-122"/>
              </a:endParaRPr>
            </a:p>
          </p:txBody>
        </p:sp>
      </p:grpSp>
      <p:grpSp>
        <p:nvGrpSpPr>
          <p:cNvPr id="8" name="组合 7"/>
          <p:cNvGrpSpPr/>
          <p:nvPr/>
        </p:nvGrpSpPr>
        <p:grpSpPr>
          <a:xfrm>
            <a:off x="1262334" y="4437112"/>
            <a:ext cx="6550025" cy="565989"/>
            <a:chOff x="1262334" y="4303171"/>
            <a:chExt cx="6550025" cy="565989"/>
          </a:xfrm>
        </p:grpSpPr>
        <p:sp>
          <p:nvSpPr>
            <p:cNvPr id="41" name="同侧圆角矩形 40"/>
            <p:cNvSpPr/>
            <p:nvPr/>
          </p:nvSpPr>
          <p:spPr>
            <a:xfrm rot="16200000">
              <a:off x="1402803" y="4162702"/>
              <a:ext cx="565200" cy="846138"/>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dirty="0"/>
            </a:p>
          </p:txBody>
        </p:sp>
        <p:sp>
          <p:nvSpPr>
            <p:cNvPr id="42" name="同侧圆角矩形 41"/>
            <p:cNvSpPr/>
            <p:nvPr/>
          </p:nvSpPr>
          <p:spPr>
            <a:xfrm rot="16200000" flipV="1">
              <a:off x="4709591" y="1766367"/>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2400"/>
            </a:p>
          </p:txBody>
        </p:sp>
        <p:sp>
          <p:nvSpPr>
            <p:cNvPr id="43" name="矩形 42"/>
            <p:cNvSpPr/>
            <p:nvPr/>
          </p:nvSpPr>
          <p:spPr>
            <a:xfrm>
              <a:off x="2229122" y="4303960"/>
              <a:ext cx="5543550" cy="56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dirty="0" smtClean="0">
                  <a:solidFill>
                    <a:schemeClr val="tx2"/>
                  </a:solidFill>
                  <a:latin typeface="黑体" pitchFamily="49" charset="-122"/>
                  <a:ea typeface="黑体" pitchFamily="49" charset="-122"/>
                </a:rPr>
                <a:t>大数据处理与挖掘应用</a:t>
              </a:r>
              <a:endParaRPr lang="zh-CN" altLang="en-US" sz="2400" b="1" dirty="0">
                <a:solidFill>
                  <a:schemeClr val="tx2"/>
                </a:solidFill>
                <a:latin typeface="黑体" pitchFamily="49" charset="-122"/>
                <a:ea typeface="黑体" pitchFamily="49" charset="-122"/>
              </a:endParaRPr>
            </a:p>
          </p:txBody>
        </p:sp>
        <p:sp>
          <p:nvSpPr>
            <p:cNvPr id="44" name="矩形 43"/>
            <p:cNvSpPr>
              <a:spLocks noChangeArrowheads="1"/>
            </p:cNvSpPr>
            <p:nvPr/>
          </p:nvSpPr>
          <p:spPr bwMode="auto">
            <a:xfrm>
              <a:off x="1549455" y="4354938"/>
              <a:ext cx="340158" cy="461665"/>
            </a:xfrm>
            <a:prstGeom prst="rect">
              <a:avLst/>
            </a:prstGeom>
            <a:noFill/>
            <a:ln w="9525">
              <a:noFill/>
              <a:miter lim="800000"/>
              <a:headEnd/>
              <a:tailEnd/>
            </a:ln>
          </p:spPr>
          <p:txBody>
            <a:bodyPr wrap="none">
              <a:spAutoFit/>
            </a:bodyPr>
            <a:lstStyle/>
            <a:p>
              <a:pPr algn="ctr"/>
              <a:r>
                <a:rPr lang="en-US" altLang="zh-CN" sz="2400" b="1" dirty="0" smtClean="0">
                  <a:solidFill>
                    <a:schemeClr val="accent2">
                      <a:lumMod val="50000"/>
                    </a:schemeClr>
                  </a:solidFill>
                  <a:latin typeface="黑体" pitchFamily="49" charset="-122"/>
                  <a:ea typeface="黑体" pitchFamily="49" charset="-122"/>
                </a:rPr>
                <a:t>5</a:t>
              </a:r>
              <a:endParaRPr lang="ko-KR" altLang="en-US" sz="2400" b="1" dirty="0">
                <a:solidFill>
                  <a:schemeClr val="accent2">
                    <a:lumMod val="50000"/>
                  </a:schemeClr>
                </a:solidFill>
                <a:latin typeface="黑体" pitchFamily="49" charset="-122"/>
                <a:ea typeface="黑体" pitchFamily="49" charset="-122"/>
              </a:endParaRPr>
            </a:p>
          </p:txBody>
        </p:sp>
      </p:grpSp>
      <p:sp>
        <p:nvSpPr>
          <p:cNvPr id="7" name="灯片编号占位符 6"/>
          <p:cNvSpPr>
            <a:spLocks noGrp="1"/>
          </p:cNvSpPr>
          <p:nvPr>
            <p:ph type="sldNum" sz="quarter" idx="12"/>
          </p:nvPr>
        </p:nvSpPr>
        <p:spPr/>
        <p:txBody>
          <a:bodyPr/>
          <a:lstStyle/>
          <a:p>
            <a:pPr>
              <a:defRPr/>
            </a:pPr>
            <a:fld id="{73B3C56C-5700-4E55-BF40-61423C59FA56}" type="slidenum">
              <a:rPr lang="zh-CN" altLang="en-US" smtClean="0"/>
              <a:pPr>
                <a:defRPr/>
              </a:pPr>
              <a:t>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11"/>
                                        </p:tgtEl>
                                        <p:attrNameLst>
                                          <p:attrName>style.color</p:attrName>
                                        </p:attrNameLst>
                                      </p:cBhvr>
                                      <p:to>
                                        <a:schemeClr val="accent2"/>
                                      </p:to>
                                    </p:animClr>
                                    <p:animClr clrSpc="rgb" dir="cw">
                                      <p:cBhvr>
                                        <p:cTn id="7" dur="500" fill="hold"/>
                                        <p:tgtEl>
                                          <p:spTgt spid="11"/>
                                        </p:tgtEl>
                                        <p:attrNameLst>
                                          <p:attrName>fillcolor</p:attrName>
                                        </p:attrNameLst>
                                      </p:cBhvr>
                                      <p:to>
                                        <a:schemeClr val="accent2"/>
                                      </p:to>
                                    </p:animClr>
                                    <p:set>
                                      <p:cBhvr>
                                        <p:cTn id="8" dur="500" fill="hold"/>
                                        <p:tgtEl>
                                          <p:spTgt spid="11"/>
                                        </p:tgtEl>
                                        <p:attrNameLst>
                                          <p:attrName>fill.type</p:attrName>
                                        </p:attrNameLst>
                                      </p:cBhvr>
                                      <p:to>
                                        <p:strVal val="solid"/>
                                      </p:to>
                                    </p:set>
                                    <p:set>
                                      <p:cBhvr>
                                        <p:cTn id="9" dur="500" fill="hold"/>
                                        <p:tgtEl>
                                          <p:spTgt spid="11"/>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12"/>
                                        </p:tgtEl>
                                        <p:attrNameLst>
                                          <p:attrName>style.color</p:attrName>
                                        </p:attrNameLst>
                                      </p:cBhvr>
                                      <p:to>
                                        <a:schemeClr val="accent2"/>
                                      </p:to>
                                    </p:animClr>
                                    <p:animClr clrSpc="rgb" dir="cw">
                                      <p:cBhvr>
                                        <p:cTn id="12" dur="500" fill="hold"/>
                                        <p:tgtEl>
                                          <p:spTgt spid="12"/>
                                        </p:tgtEl>
                                        <p:attrNameLst>
                                          <p:attrName>fillcolor</p:attrName>
                                        </p:attrNameLst>
                                      </p:cBhvr>
                                      <p:to>
                                        <a:schemeClr val="accent2"/>
                                      </p:to>
                                    </p:animClr>
                                    <p:set>
                                      <p:cBhvr>
                                        <p:cTn id="13" dur="500" fill="hold"/>
                                        <p:tgtEl>
                                          <p:spTgt spid="12"/>
                                        </p:tgtEl>
                                        <p:attrNameLst>
                                          <p:attrName>fill.type</p:attrName>
                                        </p:attrNameLst>
                                      </p:cBhvr>
                                      <p:to>
                                        <p:strVal val="solid"/>
                                      </p:to>
                                    </p:set>
                                    <p:set>
                                      <p:cBhvr>
                                        <p:cTn id="14" dur="500" fill="hold"/>
                                        <p:tgtEl>
                                          <p:spTgt spid="12"/>
                                        </p:tgtEl>
                                        <p:attrNameLst>
                                          <p:attrName>fill.on</p:attrName>
                                        </p:attrNameLst>
                                      </p:cBhvr>
                                      <p:to>
                                        <p:strVal val="true"/>
                                      </p:to>
                                    </p:set>
                                  </p:childTnLst>
                                </p:cTn>
                              </p:par>
                              <p:par>
                                <p:cTn id="15" presetID="3" presetClass="emph" presetSubtype="2" fill="hold" grpId="0" nodeType="withEffect">
                                  <p:stCondLst>
                                    <p:cond delay="0"/>
                                  </p:stCondLst>
                                  <p:childTnLst>
                                    <p:animClr clrSpc="rgb" dir="cw">
                                      <p:cBhvr override="childStyle">
                                        <p:cTn id="16" dur="500" fill="hold"/>
                                        <p:tgtEl>
                                          <p:spTgt spid="14"/>
                                        </p:tgtEl>
                                        <p:attrNameLst>
                                          <p:attrName>style.color</p:attrName>
                                        </p:attrNameLst>
                                      </p:cBhvr>
                                      <p:to>
                                        <a:srgbClr val="FFFFFF"/>
                                      </p:to>
                                    </p:animClr>
                                  </p:childTnLst>
                                </p:cTn>
                              </p:par>
                              <p:par>
                                <p:cTn id="17" presetID="3" presetClass="emph" presetSubtype="2" fill="hold" grpId="0" nodeType="withEffect">
                                  <p:stCondLst>
                                    <p:cond delay="0"/>
                                  </p:stCondLst>
                                  <p:childTnLst>
                                    <p:animClr clrSpc="rgb" dir="cw">
                                      <p:cBhvr override="childStyle">
                                        <p:cTn id="18" dur="500" fill="hold"/>
                                        <p:tgtEl>
                                          <p:spTgt spid="1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简介</a:t>
            </a:r>
          </a:p>
        </p:txBody>
      </p:sp>
      <p:sp>
        <p:nvSpPr>
          <p:cNvPr id="5" name="Rectangle 3"/>
          <p:cNvSpPr>
            <a:spLocks noChangeArrowheads="1"/>
          </p:cNvSpPr>
          <p:nvPr/>
        </p:nvSpPr>
        <p:spPr bwMode="auto">
          <a:xfrm>
            <a:off x="395288" y="1844675"/>
            <a:ext cx="36004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latinLnBrk="0" hangingPunct="0">
              <a:spcBef>
                <a:spcPct val="20000"/>
              </a:spcBef>
            </a:pPr>
            <a:r>
              <a:rPr lang="zh-CN" altLang="en-US" sz="2800" b="1">
                <a:latin typeface="Times New Roman" pitchFamily="18" charset="0"/>
                <a:ea typeface="宋体" pitchFamily="2" charset="-122"/>
              </a:rPr>
              <a:t>数据集成与分析服务的挑战：</a:t>
            </a:r>
            <a:r>
              <a:rPr lang="en-US" altLang="zh-CN" sz="2800" b="1">
                <a:latin typeface="Times New Roman" pitchFamily="18" charset="0"/>
                <a:ea typeface="宋体" pitchFamily="2" charset="-122"/>
              </a:rPr>
              <a:t>医疗</a:t>
            </a:r>
            <a:r>
              <a:rPr lang="zh-CN" altLang="en-US" sz="2800" b="1">
                <a:latin typeface="Times New Roman" pitchFamily="18" charset="0"/>
                <a:ea typeface="宋体" pitchFamily="2" charset="-122"/>
              </a:rPr>
              <a:t>健康数据来自于地理上分布、管理上自治、模式上异构的多种数据资源。</a:t>
            </a: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908050"/>
            <a:ext cx="4022725"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133600"/>
            <a:ext cx="4022725"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429000"/>
            <a:ext cx="398621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4508500"/>
            <a:ext cx="4022725"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灯片编号占位符 9"/>
          <p:cNvSpPr>
            <a:spLocks noGrp="1"/>
          </p:cNvSpPr>
          <p:nvPr>
            <p:ph type="sldNum" sz="quarter" idx="12"/>
          </p:nvPr>
        </p:nvSpPr>
        <p:spPr/>
        <p:txBody>
          <a:bodyPr/>
          <a:lstStyle/>
          <a:p>
            <a:pPr>
              <a:defRPr/>
            </a:pPr>
            <a:fld id="{73B3C56C-5700-4E55-BF40-61423C59FA56}" type="slidenum">
              <a:rPr lang="zh-CN" altLang="en-US" smtClean="0"/>
              <a:pPr>
                <a:defRPr/>
              </a:pPr>
              <a:t>90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in)">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系统架构</a:t>
            </a:r>
          </a:p>
        </p:txBody>
      </p:sp>
      <p:sp>
        <p:nvSpPr>
          <p:cNvPr id="1638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388" name="对象 5"/>
          <p:cNvGraphicFramePr>
            <a:graphicFrameLocks noChangeAspect="1"/>
          </p:cNvGraphicFramePr>
          <p:nvPr/>
        </p:nvGraphicFramePr>
        <p:xfrm>
          <a:off x="755650" y="965200"/>
          <a:ext cx="7200900" cy="4264025"/>
        </p:xfrm>
        <a:graphic>
          <a:graphicData uri="http://schemas.openxmlformats.org/presentationml/2006/ole">
            <mc:AlternateContent xmlns:mc="http://schemas.openxmlformats.org/markup-compatibility/2006">
              <mc:Choice xmlns:v="urn:schemas-microsoft-com:vml" Requires="v">
                <p:oleObj spid="_x0000_s1056" name="Visio" r:id="rId3" imgW="6989039" imgH="4136192" progId="Visio.Drawing.11">
                  <p:embed/>
                </p:oleObj>
              </mc:Choice>
              <mc:Fallback>
                <p:oleObj name="Visio" r:id="rId3" imgW="6989039" imgH="413619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965200"/>
                        <a:ext cx="72009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908050"/>
            <a:ext cx="61214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17412" name="标题 1"/>
          <p:cNvSpPr>
            <a:spLocks noGrp="1"/>
          </p:cNvSpPr>
          <p:nvPr>
            <p:ph type="title"/>
          </p:nvPr>
        </p:nvSpPr>
        <p:spPr/>
        <p:txBody>
          <a:bodyPr/>
          <a:lstStyle/>
          <a:p>
            <a:r>
              <a:rPr lang="zh-CN" altLang="en-US" dirty="0" smtClean="0"/>
              <a:t>普医系统</a:t>
            </a:r>
            <a:r>
              <a:rPr lang="en-US" altLang="zh-CN" dirty="0" smtClean="0"/>
              <a:t>-</a:t>
            </a:r>
            <a:r>
              <a:rPr lang="zh-CN" altLang="en-US" dirty="0" smtClean="0"/>
              <a:t>系统架构</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idx="1"/>
          </p:nvPr>
        </p:nvSpPr>
        <p:spPr>
          <a:xfrm>
            <a:off x="457200" y="1268413"/>
            <a:ext cx="8229600" cy="4497387"/>
          </a:xfrm>
        </p:spPr>
        <p:txBody>
          <a:bodyPr/>
          <a:lstStyle/>
          <a:p>
            <a:pPr eaLnBrk="1" hangingPunct="1"/>
            <a:r>
              <a:rPr lang="zh-CN" altLang="en-US" sz="2800" b="1" smtClean="0"/>
              <a:t>普适医疗 成就健康</a:t>
            </a:r>
            <a:endParaRPr lang="en-US" altLang="zh-CN" sz="2800" b="1" smtClean="0"/>
          </a:p>
          <a:p>
            <a:pPr lvl="1" eaLnBrk="1" hangingPunct="1">
              <a:buSzPct val="50000"/>
              <a:buFont typeface="Wingdings" pitchFamily="2" charset="2"/>
              <a:buChar char="Ø"/>
            </a:pPr>
            <a:r>
              <a:rPr lang="zh-CN" altLang="en-US" sz="2800" b="1" smtClean="0"/>
              <a:t>查疾病</a:t>
            </a:r>
            <a:endParaRPr lang="en-US" altLang="zh-CN" sz="2800" b="1" smtClean="0"/>
          </a:p>
          <a:p>
            <a:pPr lvl="1" eaLnBrk="1" hangingPunct="1">
              <a:buSzPct val="50000"/>
              <a:buFont typeface="Wingdings" pitchFamily="2" charset="2"/>
              <a:buChar char="Ø"/>
            </a:pPr>
            <a:r>
              <a:rPr lang="zh-CN" altLang="en-US" sz="2800" b="1" smtClean="0"/>
              <a:t>诊症状</a:t>
            </a:r>
            <a:endParaRPr lang="en-US" altLang="zh-CN" sz="2800" b="1" smtClean="0"/>
          </a:p>
          <a:p>
            <a:pPr lvl="1" eaLnBrk="1" hangingPunct="1">
              <a:buSzPct val="50000"/>
              <a:buFont typeface="Wingdings" pitchFamily="2" charset="2"/>
              <a:buChar char="Ø"/>
            </a:pPr>
            <a:r>
              <a:rPr lang="zh-CN" altLang="en-US" sz="2800" b="1" smtClean="0"/>
              <a:t>推医院</a:t>
            </a:r>
            <a:endParaRPr lang="en-US" altLang="zh-CN" sz="2800" b="1" smtClean="0"/>
          </a:p>
          <a:p>
            <a:pPr lvl="1" eaLnBrk="1" hangingPunct="1">
              <a:buSzPct val="50000"/>
              <a:buFont typeface="Wingdings" pitchFamily="2" charset="2"/>
              <a:buChar char="Ø"/>
            </a:pPr>
            <a:r>
              <a:rPr lang="zh-CN" altLang="en-US" sz="2800" b="1" smtClean="0"/>
              <a:t>荐医生</a:t>
            </a:r>
            <a:endParaRPr lang="en-US" altLang="zh-CN" sz="2800" b="1" smtClean="0"/>
          </a:p>
          <a:p>
            <a:pPr lvl="1" eaLnBrk="1" hangingPunct="1">
              <a:buSzPct val="50000"/>
              <a:buFont typeface="Wingdings" pitchFamily="2" charset="2"/>
              <a:buChar char="Ø"/>
            </a:pPr>
            <a:r>
              <a:rPr lang="zh-CN" altLang="en-US" sz="2800" b="1" smtClean="0"/>
              <a:t>医疗信息知识库</a:t>
            </a:r>
            <a:endParaRPr lang="en-US" altLang="zh-CN" sz="2800" b="1" smtClean="0"/>
          </a:p>
        </p:txBody>
      </p:sp>
      <p:sp>
        <p:nvSpPr>
          <p:cNvPr id="18435"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18436" name="标题 4"/>
          <p:cNvSpPr>
            <a:spLocks noGrp="1"/>
          </p:cNvSpPr>
          <p:nvPr>
            <p:ph type="title"/>
          </p:nvPr>
        </p:nvSpPr>
        <p:spPr/>
        <p:txBody>
          <a:bodyPr/>
          <a:lstStyle/>
          <a:p>
            <a:r>
              <a:rPr lang="zh-CN" altLang="en-US" dirty="0" smtClean="0"/>
              <a:t>普医系统</a:t>
            </a:r>
            <a:r>
              <a:rPr lang="en-US" altLang="zh-CN" dirty="0" smtClean="0"/>
              <a:t>-</a:t>
            </a:r>
            <a:r>
              <a:rPr lang="zh-CN" altLang="en-US" dirty="0" smtClean="0"/>
              <a:t>功能模块</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457200" y="123825"/>
            <a:ext cx="8229600" cy="661988"/>
          </a:xfrm>
        </p:spPr>
        <p:txBody>
          <a:bodyPr/>
          <a:lstStyle/>
          <a:p>
            <a:pPr eaLnBrk="1" hangingPunct="1"/>
            <a:r>
              <a:rPr lang="zh-CN" altLang="en-US" dirty="0" smtClean="0">
                <a:latin typeface="黑体" pitchFamily="49" charset="-122"/>
                <a:ea typeface="黑体" pitchFamily="49" charset="-122"/>
              </a:rPr>
              <a:t>普医系统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首页</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8375"/>
            <a:ext cx="91440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t>2. </a:t>
            </a:r>
            <a:r>
              <a:rPr lang="zh-CN" altLang="en-US" smtClean="0"/>
              <a:t>普医系统</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8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p:cNvSpPr>
            <a:spLocks noGrp="1"/>
          </p:cNvSpPr>
          <p:nvPr>
            <p:ph idx="1"/>
          </p:nvPr>
        </p:nvSpPr>
        <p:spPr>
          <a:xfrm>
            <a:off x="457200" y="1019175"/>
            <a:ext cx="8229600" cy="4497388"/>
          </a:xfrm>
        </p:spPr>
        <p:txBody>
          <a:bodyPr/>
          <a:lstStyle/>
          <a:p>
            <a:pPr eaLnBrk="1" hangingPunct="1"/>
            <a:r>
              <a:rPr lang="zh-CN" altLang="en-US" smtClean="0"/>
              <a:t>爬取互联网医疗信息网站</a:t>
            </a:r>
            <a:r>
              <a:rPr lang="en-US" altLang="zh-CN" smtClean="0"/>
              <a:t>51</a:t>
            </a:r>
            <a:r>
              <a:rPr lang="zh-CN" altLang="en-US" smtClean="0"/>
              <a:t>个，选取</a:t>
            </a:r>
            <a:r>
              <a:rPr lang="en-US" altLang="zh-CN" smtClean="0"/>
              <a:t>12</a:t>
            </a:r>
            <a:r>
              <a:rPr lang="zh-CN" altLang="en-US" smtClean="0"/>
              <a:t>个信息较全的医疗门户网站数据进行加工</a:t>
            </a:r>
            <a:endParaRPr lang="en-US" altLang="zh-CN" smtClean="0"/>
          </a:p>
          <a:p>
            <a:pPr eaLnBrk="1" hangingPunct="1"/>
            <a:endParaRPr lang="zh-CN" altLang="en-US" smtClean="0"/>
          </a:p>
        </p:txBody>
      </p:sp>
      <p:pic>
        <p:nvPicPr>
          <p:cNvPr id="2150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012825"/>
            <a:ext cx="8964612"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标题 7"/>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457200" y="1019175"/>
            <a:ext cx="8229600" cy="4497388"/>
          </a:xfrm>
        </p:spPr>
        <p:txBody>
          <a:bodyPr/>
          <a:lstStyle/>
          <a:p>
            <a:pPr eaLnBrk="1" hangingPunct="1"/>
            <a:r>
              <a:rPr lang="zh-CN" altLang="en-US" sz="2800" smtClean="0"/>
              <a:t>数据特点</a:t>
            </a:r>
            <a:endParaRPr lang="en-US" altLang="zh-CN" sz="2800" smtClean="0"/>
          </a:p>
          <a:p>
            <a:pPr lvl="1" eaLnBrk="1" hangingPunct="1">
              <a:buFont typeface="Wingdings" pitchFamily="2" charset="2"/>
              <a:buChar char="Ø"/>
            </a:pPr>
            <a:r>
              <a:rPr lang="zh-CN" altLang="en-US" sz="2800" smtClean="0"/>
              <a:t>多源性</a:t>
            </a:r>
            <a:endParaRPr lang="en-US" altLang="zh-CN" sz="2800" smtClean="0"/>
          </a:p>
          <a:p>
            <a:pPr lvl="1" eaLnBrk="1" hangingPunct="1">
              <a:buFont typeface="Wingdings" pitchFamily="2" charset="2"/>
              <a:buChar char="Ø"/>
            </a:pPr>
            <a:r>
              <a:rPr lang="zh-CN" altLang="en-US" sz="2800" smtClean="0"/>
              <a:t>异构性</a:t>
            </a:r>
            <a:endParaRPr lang="en-US" altLang="zh-CN" sz="2800" smtClean="0"/>
          </a:p>
          <a:p>
            <a:pPr lvl="1" eaLnBrk="1" hangingPunct="1">
              <a:buFont typeface="Wingdings" pitchFamily="2" charset="2"/>
              <a:buChar char="Ø"/>
            </a:pPr>
            <a:r>
              <a:rPr lang="zh-CN" altLang="en-US" sz="2800" smtClean="0"/>
              <a:t>海量性</a:t>
            </a:r>
            <a:endParaRPr lang="en-US" altLang="zh-CN" sz="2800" smtClean="0"/>
          </a:p>
          <a:p>
            <a:pPr lvl="1" eaLnBrk="1" hangingPunct="1">
              <a:buFont typeface="Wingdings" pitchFamily="2" charset="2"/>
              <a:buChar char="Ø"/>
            </a:pPr>
            <a:r>
              <a:rPr lang="zh-CN" altLang="en-US" sz="2800" smtClean="0"/>
              <a:t>稀疏性（噪声数据多）</a:t>
            </a:r>
            <a:endParaRPr lang="en-US" altLang="zh-CN" sz="2800" smtClean="0"/>
          </a:p>
          <a:p>
            <a:pPr lvl="1" eaLnBrk="1" hangingPunct="1">
              <a:buFont typeface="Wingdings" pitchFamily="2" charset="2"/>
              <a:buChar char="Ø"/>
            </a:pPr>
            <a:r>
              <a:rPr lang="zh-CN" altLang="en-US" sz="2800" smtClean="0"/>
              <a:t>不可靠性（数据准确性难以验证）</a:t>
            </a:r>
            <a:endParaRPr lang="en-US" altLang="zh-CN" smtClean="0"/>
          </a:p>
          <a:p>
            <a:pPr eaLnBrk="1" hangingPunct="1"/>
            <a:endParaRPr lang="zh-CN" altLang="en-US" smtClean="0"/>
          </a:p>
        </p:txBody>
      </p:sp>
      <p:sp>
        <p:nvSpPr>
          <p:cNvPr id="22531" name="标题 6"/>
          <p:cNvSpPr>
            <a:spLocks noGrp="1"/>
          </p:cNvSpPr>
          <p:nvPr>
            <p:ph type="title"/>
          </p:nvPr>
        </p:nvSpPr>
        <p:spPr/>
        <p:txBody>
          <a:bodyPr/>
          <a:lstStyle/>
          <a:p>
            <a:r>
              <a:rPr lang="zh-CN" altLang="en-US" dirty="0" smtClean="0"/>
              <a:t>普医系统：数据处理</a:t>
            </a: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smtClean="0">
                <a:latin typeface="宋体" pitchFamily="2" charset="-122"/>
              </a:rPr>
              <a:t>普医系统：数据处理</a:t>
            </a:r>
            <a:endParaRPr lang="zh-CN" altLang="en-US" dirty="0" smtClean="0"/>
          </a:p>
        </p:txBody>
      </p:sp>
      <p:sp>
        <p:nvSpPr>
          <p:cNvPr id="6" name="内容占位符 2"/>
          <p:cNvSpPr txBox="1">
            <a:spLocks/>
          </p:cNvSpPr>
          <p:nvPr/>
        </p:nvSpPr>
        <p:spPr bwMode="auto">
          <a:xfrm>
            <a:off x="588963" y="947738"/>
            <a:ext cx="8229600"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latinLnBrk="1" hangingPunct="0">
              <a:spcBef>
                <a:spcPct val="20000"/>
              </a:spcBef>
              <a:spcAft>
                <a:spcPct val="0"/>
              </a:spcAft>
              <a:buChar char="•"/>
              <a:defRPr kumimoji="1"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0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16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1400">
                <a:solidFill>
                  <a:schemeClr val="tx1"/>
                </a:solidFill>
                <a:latin typeface="+mn-lt"/>
                <a:ea typeface="+mn-ea"/>
              </a:defRPr>
            </a:lvl5pPr>
            <a:lvl6pPr marL="2514600" indent="-228600" algn="l" rtl="0" fontAlgn="base" latinLnBrk="1">
              <a:spcBef>
                <a:spcPct val="20000"/>
              </a:spcBef>
              <a:spcAft>
                <a:spcPct val="0"/>
              </a:spcAft>
              <a:buChar char="•"/>
              <a:defRPr kumimoji="1" sz="1400">
                <a:solidFill>
                  <a:schemeClr val="tx1"/>
                </a:solidFill>
                <a:latin typeface="+mn-lt"/>
                <a:ea typeface="+mn-ea"/>
              </a:defRPr>
            </a:lvl6pPr>
            <a:lvl7pPr marL="2971800" indent="-228600" algn="l" rtl="0" fontAlgn="base" latinLnBrk="1">
              <a:spcBef>
                <a:spcPct val="20000"/>
              </a:spcBef>
              <a:spcAft>
                <a:spcPct val="0"/>
              </a:spcAft>
              <a:buChar char="•"/>
              <a:defRPr kumimoji="1" sz="1400">
                <a:solidFill>
                  <a:schemeClr val="tx1"/>
                </a:solidFill>
                <a:latin typeface="+mn-lt"/>
                <a:ea typeface="+mn-ea"/>
              </a:defRPr>
            </a:lvl7pPr>
            <a:lvl8pPr marL="3429000" indent="-228600" algn="l" rtl="0" fontAlgn="base" latinLnBrk="1">
              <a:spcBef>
                <a:spcPct val="20000"/>
              </a:spcBef>
              <a:spcAft>
                <a:spcPct val="0"/>
              </a:spcAft>
              <a:buChar char="•"/>
              <a:defRPr kumimoji="1" sz="1400">
                <a:solidFill>
                  <a:schemeClr val="tx1"/>
                </a:solidFill>
                <a:latin typeface="+mn-lt"/>
                <a:ea typeface="+mn-ea"/>
              </a:defRPr>
            </a:lvl8pPr>
            <a:lvl9pPr marL="3886200" indent="-228600" algn="l" rtl="0" fontAlgn="base" latinLnBrk="1">
              <a:spcBef>
                <a:spcPct val="20000"/>
              </a:spcBef>
              <a:spcAft>
                <a:spcPct val="0"/>
              </a:spcAft>
              <a:buChar char="•"/>
              <a:defRPr kumimoji="1" sz="1400">
                <a:solidFill>
                  <a:schemeClr val="tx1"/>
                </a:solidFill>
                <a:latin typeface="+mn-lt"/>
                <a:ea typeface="+mn-ea"/>
              </a:defRPr>
            </a:lvl9pPr>
          </a:lstStyle>
          <a:p>
            <a:pPr eaLnBrk="1" hangingPunct="1">
              <a:defRPr/>
            </a:pP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原始网页：约</a:t>
            </a:r>
            <a:r>
              <a:rPr lang="en-US" altLang="zh-CN" kern="0" dirty="0" smtClean="0">
                <a:latin typeface="Times New Roman" panose="02020603050405020304" pitchFamily="18" charset="0"/>
                <a:ea typeface="宋体" panose="02010600030101010101" pitchFamily="2" charset="-122"/>
                <a:cs typeface="Times New Roman" panose="02020603050405020304" pitchFamily="18" charset="0"/>
              </a:rPr>
              <a:t>2TB</a:t>
            </a:r>
          </a:p>
          <a:p>
            <a:pPr eaLnBrk="1" hangingPunct="1">
              <a:defRPr/>
            </a:pP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加工后的数据：</a:t>
            </a:r>
            <a:endParaRPr lang="en-US" altLang="zh-CN"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医生：</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70W</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医院：</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8W</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疾病：</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3W</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defRPr/>
            </a:pP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融合后的数据：</a:t>
            </a:r>
            <a:endParaRPr lang="en-US" altLang="zh-CN"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医生：</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41W</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医院：</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3W</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疾病：</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7K</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多条记录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疾病</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分科：</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8K</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defRPr/>
            </a:pP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药品：</a:t>
            </a:r>
            <a:r>
              <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rPr>
              <a:t>5k</a:t>
            </a:r>
            <a:r>
              <a:rPr lang="zh-CN" altLang="en-US" sz="2400" kern="0" dirty="0" smtClean="0">
                <a:latin typeface="Times New Roman" panose="02020603050405020304" pitchFamily="18" charset="0"/>
                <a:ea typeface="宋体" panose="02010600030101010101" pitchFamily="2" charset="-122"/>
                <a:cs typeface="Times New Roman" panose="02020603050405020304" pitchFamily="18" charset="0"/>
              </a:rPr>
              <a:t>条记录</a:t>
            </a:r>
            <a:endParaRPr lang="en-US" altLang="zh-CN" sz="2400" kern="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73B3C56C-5700-4E55-BF40-61423C59FA56}" type="slidenum">
              <a:rPr lang="zh-CN" altLang="en-US" smtClean="0"/>
              <a:pPr>
                <a:defRPr/>
              </a:pPr>
              <a:t>98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标注 1"/>
          <p:cNvSpPr/>
          <p:nvPr/>
        </p:nvSpPr>
        <p:spPr>
          <a:xfrm>
            <a:off x="468313" y="1268413"/>
            <a:ext cx="4248150" cy="136683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流程图: 可选过程 2"/>
          <p:cNvSpPr/>
          <p:nvPr/>
        </p:nvSpPr>
        <p:spPr>
          <a:xfrm>
            <a:off x="1712913" y="3409950"/>
            <a:ext cx="1295400" cy="15827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流程图: 可选过程 7"/>
          <p:cNvSpPr/>
          <p:nvPr/>
        </p:nvSpPr>
        <p:spPr>
          <a:xfrm>
            <a:off x="4067175" y="3409950"/>
            <a:ext cx="1296988" cy="15827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581" name="TextBox 8"/>
          <p:cNvSpPr txBox="1">
            <a:spLocks noChangeArrowheads="1"/>
          </p:cNvSpPr>
          <p:nvPr/>
        </p:nvSpPr>
        <p:spPr bwMode="auto">
          <a:xfrm>
            <a:off x="1908175" y="1700213"/>
            <a:ext cx="151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Times New Roman" pitchFamily="18" charset="0"/>
                <a:ea typeface="宋体" pitchFamily="2" charset="-122"/>
              </a:rPr>
              <a:t>互联网</a:t>
            </a:r>
          </a:p>
        </p:txBody>
      </p:sp>
      <p:sp>
        <p:nvSpPr>
          <p:cNvPr id="24582" name="TextBox 9"/>
          <p:cNvSpPr txBox="1">
            <a:spLocks noChangeArrowheads="1"/>
          </p:cNvSpPr>
          <p:nvPr/>
        </p:nvSpPr>
        <p:spPr bwMode="auto">
          <a:xfrm>
            <a:off x="1911350" y="3576638"/>
            <a:ext cx="10239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Times New Roman" pitchFamily="18" charset="0"/>
                <a:ea typeface="宋体" pitchFamily="2" charset="-122"/>
              </a:rPr>
              <a:t>数据采集模块</a:t>
            </a:r>
          </a:p>
        </p:txBody>
      </p:sp>
      <p:sp>
        <p:nvSpPr>
          <p:cNvPr id="24583" name="TextBox 10"/>
          <p:cNvSpPr txBox="1">
            <a:spLocks noChangeArrowheads="1"/>
          </p:cNvSpPr>
          <p:nvPr/>
        </p:nvSpPr>
        <p:spPr bwMode="auto">
          <a:xfrm>
            <a:off x="4222750" y="3592513"/>
            <a:ext cx="935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Times New Roman" pitchFamily="18" charset="0"/>
                <a:ea typeface="宋体" pitchFamily="2" charset="-122"/>
              </a:rPr>
              <a:t>数据加工模块</a:t>
            </a:r>
          </a:p>
        </p:txBody>
      </p:sp>
      <p:sp>
        <p:nvSpPr>
          <p:cNvPr id="13" name="下箭头 12"/>
          <p:cNvSpPr/>
          <p:nvPr/>
        </p:nvSpPr>
        <p:spPr>
          <a:xfrm>
            <a:off x="2268538" y="2705100"/>
            <a:ext cx="228600" cy="576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流程图: 可选过程 13"/>
          <p:cNvSpPr/>
          <p:nvPr/>
        </p:nvSpPr>
        <p:spPr>
          <a:xfrm>
            <a:off x="6443663" y="2924175"/>
            <a:ext cx="1512887" cy="206851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586" name="TextBox 14"/>
          <p:cNvSpPr txBox="1">
            <a:spLocks noChangeArrowheads="1"/>
          </p:cNvSpPr>
          <p:nvPr/>
        </p:nvSpPr>
        <p:spPr bwMode="auto">
          <a:xfrm>
            <a:off x="6588125" y="3111500"/>
            <a:ext cx="12969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zh-CN" altLang="en-US" b="1">
                <a:solidFill>
                  <a:schemeClr val="bg1"/>
                </a:solidFill>
                <a:latin typeface="Times New Roman" pitchFamily="18" charset="0"/>
                <a:ea typeface="宋体" pitchFamily="2" charset="-122"/>
              </a:rPr>
              <a:t>普适医疗信息服务系统</a:t>
            </a:r>
          </a:p>
        </p:txBody>
      </p:sp>
      <p:sp>
        <p:nvSpPr>
          <p:cNvPr id="16" name="右箭头 15"/>
          <p:cNvSpPr/>
          <p:nvPr/>
        </p:nvSpPr>
        <p:spPr>
          <a:xfrm>
            <a:off x="3132138" y="3511550"/>
            <a:ext cx="792162"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右箭头 16"/>
          <p:cNvSpPr/>
          <p:nvPr/>
        </p:nvSpPr>
        <p:spPr>
          <a:xfrm>
            <a:off x="5494338" y="3511550"/>
            <a:ext cx="863600"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589" name="日期占位符 2"/>
          <p:cNvSpPr txBox="1">
            <a:spLocks noGrp="1"/>
          </p:cNvSpPr>
          <p:nvPr/>
        </p:nvSpPr>
        <p:spPr bwMode="auto">
          <a:xfrm>
            <a:off x="457200" y="627062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Gulim" pitchFamily="34" charset="-127"/>
                <a:ea typeface="Gulim" pitchFamily="34" charset="-127"/>
              </a:defRPr>
            </a:lvl1pPr>
            <a:lvl2pPr marL="742950" indent="-285750" eaLnBrk="0" hangingPunct="0">
              <a:defRPr kumimoji="1" sz="2400">
                <a:solidFill>
                  <a:schemeClr val="tx1"/>
                </a:solidFill>
                <a:latin typeface="Gulim" pitchFamily="34" charset="-127"/>
                <a:ea typeface="Gulim" pitchFamily="34" charset="-127"/>
              </a:defRPr>
            </a:lvl2pPr>
            <a:lvl3pPr marL="1143000" indent="-228600" eaLnBrk="0" hangingPunct="0">
              <a:defRPr kumimoji="1" sz="2400">
                <a:solidFill>
                  <a:schemeClr val="tx1"/>
                </a:solidFill>
                <a:latin typeface="Gulim" pitchFamily="34" charset="-127"/>
                <a:ea typeface="Gulim" pitchFamily="34" charset="-127"/>
              </a:defRPr>
            </a:lvl3pPr>
            <a:lvl4pPr marL="1600200" indent="-228600" eaLnBrk="0" hangingPunct="0">
              <a:defRPr kumimoji="1" sz="2400">
                <a:solidFill>
                  <a:schemeClr val="tx1"/>
                </a:solidFill>
                <a:latin typeface="Gulim" pitchFamily="34" charset="-127"/>
                <a:ea typeface="Gulim" pitchFamily="34" charset="-127"/>
              </a:defRPr>
            </a:lvl4pPr>
            <a:lvl5pPr marL="2057400" indent="-228600" eaLnBrk="0" hangingPunct="0">
              <a:defRPr kumimoji="1"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Gulim" pitchFamily="34" charset="-127"/>
                <a:ea typeface="Gulim" pitchFamily="34" charset="-127"/>
              </a:defRPr>
            </a:lvl9pPr>
          </a:lstStyle>
          <a:p>
            <a:pPr eaLnBrk="1" hangingPunct="1"/>
            <a:r>
              <a:rPr lang="en-US" altLang="zh-CN" sz="1200">
                <a:solidFill>
                  <a:srgbClr val="898989"/>
                </a:solidFill>
                <a:latin typeface="Calibri" pitchFamily="34" charset="0"/>
              </a:rPr>
              <a:t>8/10/2015</a:t>
            </a:r>
            <a:endParaRPr lang="zh-CN" altLang="en-US" sz="1200">
              <a:solidFill>
                <a:srgbClr val="898989"/>
              </a:solidFill>
              <a:latin typeface="Calibri" pitchFamily="34" charset="0"/>
            </a:endParaRPr>
          </a:p>
        </p:txBody>
      </p:sp>
      <p:sp>
        <p:nvSpPr>
          <p:cNvPr id="24590" name="标题 3"/>
          <p:cNvSpPr>
            <a:spLocks noGrp="1"/>
          </p:cNvSpPr>
          <p:nvPr>
            <p:ph type="title"/>
          </p:nvPr>
        </p:nvSpPr>
        <p:spPr/>
        <p:txBody>
          <a:bodyPr/>
          <a:lstStyle/>
          <a:p>
            <a:r>
              <a:rPr lang="zh-CN" altLang="en-US" dirty="0" smtClean="0"/>
              <a:t>普医系统：数据处理</a:t>
            </a:r>
          </a:p>
        </p:txBody>
      </p:sp>
      <p:sp>
        <p:nvSpPr>
          <p:cNvPr id="24591" name="矩形标注 8"/>
          <p:cNvSpPr>
            <a:spLocks noChangeArrowheads="1"/>
          </p:cNvSpPr>
          <p:nvPr/>
        </p:nvSpPr>
        <p:spPr bwMode="auto">
          <a:xfrm>
            <a:off x="4932363" y="1700213"/>
            <a:ext cx="3024187" cy="649287"/>
          </a:xfrm>
          <a:prstGeom prst="wedgeRectCallout">
            <a:avLst>
              <a:gd name="adj1" fmla="val -41486"/>
              <a:gd name="adj2" fmla="val 91685"/>
            </a:avLst>
          </a:prstGeom>
          <a:solidFill>
            <a:srgbClr val="FFFF00"/>
          </a:solidFill>
          <a:ln w="9525" algn="ctr">
            <a:solidFill>
              <a:schemeClr val="tx1"/>
            </a:solidFill>
            <a:round/>
            <a:headEnd/>
            <a:tailEnd/>
          </a:ln>
        </p:spPr>
        <p:txBody>
          <a:bodyPr/>
          <a:lstStyle/>
          <a:p>
            <a:r>
              <a:rPr lang="zh-CN" altLang="en-US" sz="3600">
                <a:latin typeface="Times New Roman" pitchFamily="18" charset="0"/>
                <a:ea typeface="宋体" pitchFamily="2" charset="-122"/>
              </a:rPr>
              <a:t>数据处理流程</a:t>
            </a:r>
          </a:p>
        </p:txBody>
      </p:sp>
      <p:sp>
        <p:nvSpPr>
          <p:cNvPr id="7" name="灯片编号占位符 6"/>
          <p:cNvSpPr>
            <a:spLocks noGrp="1"/>
          </p:cNvSpPr>
          <p:nvPr>
            <p:ph type="sldNum" sz="quarter" idx="12"/>
          </p:nvPr>
        </p:nvSpPr>
        <p:spPr/>
        <p:txBody>
          <a:bodyPr/>
          <a:lstStyle/>
          <a:p>
            <a:pPr>
              <a:defRPr/>
            </a:pPr>
            <a:fld id="{73B3C56C-5700-4E55-BF40-61423C59FA56}" type="slidenum">
              <a:rPr lang="zh-CN" altLang="en-US" smtClean="0"/>
              <a:pPr>
                <a:defRPr/>
              </a:pPr>
              <a:t>99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6887</TotalTime>
  <Words>7002</Words>
  <Application>Microsoft Office PowerPoint</Application>
  <PresentationFormat>全屏显示(4:3)</PresentationFormat>
  <Paragraphs>759</Paragraphs>
  <Slides>126</Slides>
  <Notes>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126</vt:i4>
      </vt:variant>
    </vt:vector>
  </HeadingPairs>
  <TitlesOfParts>
    <vt:vector size="142" baseType="lpstr">
      <vt:lpstr>Gulim</vt:lpstr>
      <vt:lpstr>仿宋_GB2312</vt:lpstr>
      <vt:lpstr>黑体</vt:lpstr>
      <vt:lpstr>楷体</vt:lpstr>
      <vt:lpstr>隶书</vt:lpstr>
      <vt:lpstr>宋体</vt:lpstr>
      <vt:lpstr>微软雅黑</vt:lpstr>
      <vt:lpstr>-봄IIB</vt:lpstr>
      <vt:lpstr>Arial</vt:lpstr>
      <vt:lpstr>Calibri</vt:lpstr>
      <vt:lpstr>Palatino Linotype</vt:lpstr>
      <vt:lpstr>Tahoma</vt:lpstr>
      <vt:lpstr>Times New Roman</vt:lpstr>
      <vt:lpstr>Wingdings</vt:lpstr>
      <vt:lpstr>Office 主题</vt:lpstr>
      <vt:lpstr>Visio</vt:lpstr>
      <vt:lpstr>第一章 大数据概述 大数据处理与挖掘框架 及应用实例</vt:lpstr>
      <vt:lpstr>大数据处理技术(19-20-1)-微信群</vt:lpstr>
      <vt:lpstr>参考教材</vt:lpstr>
      <vt:lpstr>课程考核</vt:lpstr>
      <vt:lpstr>相关工作</vt:lpstr>
      <vt:lpstr>Data Mining With Big Data</vt:lpstr>
      <vt:lpstr>PowerPoint 演示文稿</vt:lpstr>
      <vt:lpstr>PowerPoint 演示文稿</vt:lpstr>
      <vt:lpstr>提纲（Outlines）</vt:lpstr>
      <vt:lpstr>大数据起源：大数据时代</vt:lpstr>
      <vt:lpstr>大数据起源：第三次信息化浪潮</vt:lpstr>
      <vt:lpstr>大数据起源：存储设备</vt:lpstr>
      <vt:lpstr>大数据起源：CPU处理能力</vt:lpstr>
      <vt:lpstr>大数据起源：网络带宽</vt:lpstr>
      <vt:lpstr>大数据起源：数据产生方式</vt:lpstr>
      <vt:lpstr>大数据起源：发展历程</vt:lpstr>
      <vt:lpstr>提纲（Outlines）</vt:lpstr>
      <vt:lpstr>大数据的特征：大数据定义</vt:lpstr>
      <vt:lpstr>大数据的特征：4V</vt:lpstr>
      <vt:lpstr>大数据的特征：4V-Volume</vt:lpstr>
      <vt:lpstr>大数据的特征：4V-Veriety</vt:lpstr>
      <vt:lpstr>大数据的特征：4V-Velocity</vt:lpstr>
      <vt:lpstr>大数据的特征：4V-Volume</vt:lpstr>
      <vt:lpstr>大数据的特性：HACE理论</vt:lpstr>
      <vt:lpstr>大数据的特性：巨量的异构(H)离散维度数据</vt:lpstr>
      <vt:lpstr>大数据的特性：分布式、去中心化自治(A)数据源</vt:lpstr>
      <vt:lpstr>大数据的特性：复杂(C)和演化(E)的数据间关系</vt:lpstr>
      <vt:lpstr>大数据的特性：盲人摸象的“大数据”挖掘</vt:lpstr>
      <vt:lpstr>大数据的特性：“大数据”挖掘的挑战(1)</vt:lpstr>
      <vt:lpstr>大数据的特性：“大数据”挖掘的挑战(2)</vt:lpstr>
      <vt:lpstr>大数据的特性：“大数据”挖掘的挑战(3)</vt:lpstr>
      <vt:lpstr>大数据的特性：“大数据”挖掘的挑战(4)</vt:lpstr>
      <vt:lpstr>提纲（Outlines）</vt:lpstr>
      <vt:lpstr>大数据挖掘的处理框架</vt:lpstr>
      <vt:lpstr>大数据挖掘的处理框架</vt:lpstr>
      <vt:lpstr>大数据处理框架：大数据关键技术</vt:lpstr>
      <vt:lpstr>大数据处理框架：大数据计算模式</vt:lpstr>
      <vt:lpstr>大数据处理框架：大数据产业</vt:lpstr>
      <vt:lpstr>大数据处理框架：大数据与云计算、物联网的关系</vt:lpstr>
      <vt:lpstr>大数据处理框架：云计算</vt:lpstr>
      <vt:lpstr>大数据处理框架：云计算关键技术</vt:lpstr>
      <vt:lpstr>大数据处理框架：云计算数据中心</vt:lpstr>
      <vt:lpstr>大数据处理框架：云计算应用</vt:lpstr>
      <vt:lpstr>大数据处理框架：云计算产业</vt:lpstr>
      <vt:lpstr>大数据处理框架：物联网</vt:lpstr>
      <vt:lpstr>大数据处理框架：物联网关键技术</vt:lpstr>
      <vt:lpstr>大数据处理框架：物联网应用</vt:lpstr>
      <vt:lpstr>大数据处理框架：物联网产业</vt:lpstr>
      <vt:lpstr>大数据处理框架：大数据与云计算、物联网的关系</vt:lpstr>
      <vt:lpstr>提纲（Outlines）</vt:lpstr>
      <vt:lpstr>流数据处理：静态数据和流数据</vt:lpstr>
      <vt:lpstr>流数据处理：静态数据和流数据</vt:lpstr>
      <vt:lpstr>流数据处理：批量计算和实时计算</vt:lpstr>
      <vt:lpstr>流数据处理：批量计算和实时计算</vt:lpstr>
      <vt:lpstr>流数据处理：流计算概念</vt:lpstr>
      <vt:lpstr>流数据处理：流计算概念</vt:lpstr>
      <vt:lpstr>流数据处理：流计算与Hadoop</vt:lpstr>
      <vt:lpstr>流数据处理：流计算框架</vt:lpstr>
      <vt:lpstr>流数据处理：数据处理流程</vt:lpstr>
      <vt:lpstr>流数据处理：数据处理流程</vt:lpstr>
      <vt:lpstr>流数据处理：数据实时采集</vt:lpstr>
      <vt:lpstr>流数据处理：数据实时采集</vt:lpstr>
      <vt:lpstr>流数据处理：数据实时计算</vt:lpstr>
      <vt:lpstr>流数据处理：实时查询服务</vt:lpstr>
      <vt:lpstr>流数据处理：实时查询服务</vt:lpstr>
      <vt:lpstr>流数据处理流计算的应用</vt:lpstr>
      <vt:lpstr>流数据处理：应用场景1: 实时分析</vt:lpstr>
      <vt:lpstr>流数据处理：应用场景1: 实时分析</vt:lpstr>
      <vt:lpstr>流数据处理：应用场景2: 实时交通</vt:lpstr>
      <vt:lpstr>流数据处理：应用场景2: 实时交通</vt:lpstr>
      <vt:lpstr>流数据处理：应用场景2: 实时交通</vt:lpstr>
      <vt:lpstr>提纲（Outlines）</vt:lpstr>
      <vt:lpstr>http://crawlscript.github.io/WebCollector/</vt:lpstr>
      <vt:lpstr>PowerPoint 演示文稿</vt:lpstr>
      <vt:lpstr>面向领域主题的Web新闻动态聚合工具</vt:lpstr>
      <vt:lpstr>面向领域主题的Web新闻动态聚合工具</vt:lpstr>
      <vt:lpstr>数据挖掘工具框架图</vt:lpstr>
      <vt:lpstr>https://github.com/KittyWang/DMTool</vt:lpstr>
      <vt:lpstr>http://git.oschina.net/kptools/huinong</vt:lpstr>
      <vt:lpstr>多源海量数据/知识处理系统</vt:lpstr>
      <vt:lpstr>慧农系统-简介</vt:lpstr>
      <vt:lpstr>慧农系统-首页</vt:lpstr>
      <vt:lpstr>普医系统-简介</vt:lpstr>
      <vt:lpstr>普医系统-简介</vt:lpstr>
      <vt:lpstr>普医系统-简介</vt:lpstr>
      <vt:lpstr>普医系统-简介</vt:lpstr>
      <vt:lpstr>普医系统-简介</vt:lpstr>
      <vt:lpstr>普医系统-简介</vt:lpstr>
      <vt:lpstr>普医系统-简介</vt:lpstr>
      <vt:lpstr>普医系统-简介</vt:lpstr>
      <vt:lpstr>普医系统-系统架构</vt:lpstr>
      <vt:lpstr>普医系统-系统架构</vt:lpstr>
      <vt:lpstr>普医系统-功能模块</vt:lpstr>
      <vt:lpstr>普医系统-首页</vt:lpstr>
      <vt:lpstr>2. 普医系统</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普医系统的数据处理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普医系统：数据处理</vt:lpstr>
      <vt:lpstr>普医系统：相关工作</vt:lpstr>
      <vt:lpstr>普医系统：相关工作</vt:lpstr>
      <vt:lpstr>普医系统：相关工作</vt:lpstr>
      <vt:lpstr>普医系统：下一步研究工作</vt:lpstr>
      <vt:lpstr>普医系统：下一步研究工作</vt:lpstr>
      <vt:lpstr>普医系统：下一步研究工作</vt:lpstr>
      <vt:lpstr>大数据的影响</vt:lpstr>
      <vt:lpstr>大数据的应用</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大数据的数据挖掘</dc:title>
  <dc:subject>数据挖掘;大数据;专家论坛</dc:subject>
  <dc:creator>张静</dc:creator>
  <cp:lastModifiedBy>GQ</cp:lastModifiedBy>
  <cp:revision>1080</cp:revision>
  <cp:lastPrinted>2012-11-20T01:52:54Z</cp:lastPrinted>
  <dcterms:created xsi:type="dcterms:W3CDTF">2012-10-13T08:41:11Z</dcterms:created>
  <dcterms:modified xsi:type="dcterms:W3CDTF">2019-09-02T14:52:01Z</dcterms:modified>
  <cp:version>1</cp:version>
</cp:coreProperties>
</file>